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0.xml" ContentType="application/vnd.ms-powerpoint.comments+xml"/>
  <Override PartName="/ppt/comments/modernComment_1A0_238A1BAE.xml" ContentType="application/vnd.ms-powerpoint.comments+xml"/>
  <Override PartName="/ppt/comments/modernComment_1A7_72CFB692.xml" ContentType="application/vnd.ms-powerpoint.comments+xml"/>
  <Override PartName="/ppt/comments/modernComment_1AA_6E83F779.xml" ContentType="application/vnd.ms-powerpoint.comments+xml"/>
  <Override PartName="/ppt/comments/modernComment_1B3_A42C2C4A.xml" ContentType="application/vnd.ms-powerpoint.comments+xml"/>
  <Override PartName="/ppt/comments/modernComment_1B7_58722FC5.xml" ContentType="application/vnd.ms-powerpoint.comments+xml"/>
  <Override PartName="/ppt/comments/modernComment_1BF_79B26E70.xml" ContentType="application/vnd.ms-powerpoint.comments+xml"/>
  <Override PartName="/ppt/comments/modernComment_1CB_15688156.xml" ContentType="application/vnd.ms-powerpoint.comments+xml"/>
  <Override PartName="/ppt/comments/modernComment_1D2_C87A16D5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9" r:id="rId2"/>
    <p:sldId id="264" r:id="rId3"/>
    <p:sldId id="266" r:id="rId4"/>
    <p:sldId id="504" r:id="rId5"/>
    <p:sldId id="278" r:id="rId6"/>
    <p:sldId id="270" r:id="rId7"/>
    <p:sldId id="397" r:id="rId8"/>
    <p:sldId id="398" r:id="rId9"/>
    <p:sldId id="399" r:id="rId10"/>
    <p:sldId id="400" r:id="rId11"/>
    <p:sldId id="288" r:id="rId12"/>
    <p:sldId id="402" r:id="rId13"/>
    <p:sldId id="401" r:id="rId14"/>
    <p:sldId id="285" r:id="rId15"/>
    <p:sldId id="360" r:id="rId16"/>
    <p:sldId id="287" r:id="rId17"/>
    <p:sldId id="284" r:id="rId18"/>
    <p:sldId id="403" r:id="rId19"/>
    <p:sldId id="404" r:id="rId20"/>
    <p:sldId id="405" r:id="rId21"/>
    <p:sldId id="406" r:id="rId22"/>
    <p:sldId id="407" r:id="rId23"/>
    <p:sldId id="291" r:id="rId24"/>
    <p:sldId id="408" r:id="rId25"/>
    <p:sldId id="409" r:id="rId26"/>
    <p:sldId id="415" r:id="rId27"/>
    <p:sldId id="411" r:id="rId28"/>
    <p:sldId id="412" r:id="rId29"/>
    <p:sldId id="413" r:id="rId30"/>
    <p:sldId id="305" r:id="rId31"/>
    <p:sldId id="306" r:id="rId32"/>
    <p:sldId id="410" r:id="rId33"/>
    <p:sldId id="499" r:id="rId34"/>
    <p:sldId id="416" r:id="rId35"/>
    <p:sldId id="417" r:id="rId36"/>
    <p:sldId id="414" r:id="rId37"/>
    <p:sldId id="419" r:id="rId38"/>
    <p:sldId id="421" r:id="rId39"/>
    <p:sldId id="422" r:id="rId40"/>
    <p:sldId id="423" r:id="rId41"/>
    <p:sldId id="424" r:id="rId42"/>
    <p:sldId id="425" r:id="rId43"/>
    <p:sldId id="426" r:id="rId44"/>
    <p:sldId id="420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18" r:id="rId57"/>
    <p:sldId id="331" r:id="rId58"/>
    <p:sldId id="438" r:id="rId59"/>
    <p:sldId id="500" r:id="rId60"/>
    <p:sldId id="439" r:id="rId61"/>
    <p:sldId id="441" r:id="rId62"/>
    <p:sldId id="440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332" r:id="rId75"/>
    <p:sldId id="453" r:id="rId76"/>
    <p:sldId id="501" r:id="rId77"/>
    <p:sldId id="454" r:id="rId78"/>
    <p:sldId id="455" r:id="rId79"/>
    <p:sldId id="456" r:id="rId80"/>
    <p:sldId id="457" r:id="rId81"/>
    <p:sldId id="458" r:id="rId82"/>
    <p:sldId id="459" r:id="rId83"/>
    <p:sldId id="460" r:id="rId84"/>
    <p:sldId id="461" r:id="rId85"/>
    <p:sldId id="463" r:id="rId86"/>
    <p:sldId id="464" r:id="rId87"/>
    <p:sldId id="465" r:id="rId88"/>
    <p:sldId id="466" r:id="rId89"/>
    <p:sldId id="467" r:id="rId90"/>
    <p:sldId id="468" r:id="rId91"/>
    <p:sldId id="503" r:id="rId92"/>
    <p:sldId id="469" r:id="rId93"/>
    <p:sldId id="470" r:id="rId94"/>
    <p:sldId id="471" r:id="rId95"/>
    <p:sldId id="472" r:id="rId96"/>
    <p:sldId id="473" r:id="rId97"/>
    <p:sldId id="474" r:id="rId98"/>
    <p:sldId id="475" r:id="rId99"/>
    <p:sldId id="476" r:id="rId100"/>
    <p:sldId id="477" r:id="rId101"/>
    <p:sldId id="348" r:id="rId102"/>
    <p:sldId id="479" r:id="rId103"/>
    <p:sldId id="502" r:id="rId104"/>
    <p:sldId id="480" r:id="rId105"/>
    <p:sldId id="481" r:id="rId106"/>
    <p:sldId id="482" r:id="rId107"/>
    <p:sldId id="483" r:id="rId108"/>
    <p:sldId id="484" r:id="rId109"/>
    <p:sldId id="485" r:id="rId110"/>
    <p:sldId id="486" r:id="rId111"/>
    <p:sldId id="487" r:id="rId112"/>
    <p:sldId id="488" r:id="rId113"/>
    <p:sldId id="489" r:id="rId114"/>
    <p:sldId id="490" r:id="rId115"/>
    <p:sldId id="491" r:id="rId116"/>
    <p:sldId id="492" r:id="rId117"/>
    <p:sldId id="493" r:id="rId118"/>
    <p:sldId id="497" r:id="rId119"/>
    <p:sldId id="498" r:id="rId120"/>
    <p:sldId id="390" r:id="rId121"/>
    <p:sldId id="355" r:id="rId122"/>
    <p:sldId id="356" r:id="rId123"/>
    <p:sldId id="276" r:id="rId124"/>
    <p:sldId id="279" r:id="rId1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ADEA9-5047-3521-5B59-EDA9AD127B53}" name="Irene Zernova" initials="IZ" userId="042adfd5dd700fe4" providerId="Windows Live"/>
  <p188:author id="{DBA666B3-F3AA-D80E-F38C-D4B54D218A4C}" name="Кристина Радомская" initials="КР" userId="dcdef545b1a6d9b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Zernova" initials="IZ" lastIdx="4" clrIdx="0">
    <p:extLst>
      <p:ext uri="{19B8F6BF-5375-455C-9EA6-DF929625EA0E}">
        <p15:presenceInfo xmlns:p15="http://schemas.microsoft.com/office/powerpoint/2012/main" xmlns="" userId="042adfd5dd700f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5" autoAdjust="0"/>
    <p:restoredTop sz="94660"/>
  </p:normalViewPr>
  <p:slideViewPr>
    <p:cSldViewPr snapToGrid="0">
      <p:cViewPr>
        <p:scale>
          <a:sx n="118" d="100"/>
          <a:sy n="118" d="100"/>
        </p:scale>
        <p:origin x="-126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77F35-8049-B54E-A3B8-B7BF5548192D}" authorId="{DBA666B3-F3AA-D80E-F38C-D4B54D218A4C}" status="resolved" created="2022-05-25T08:53:10.08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6"/>
      <ac:spMk id="359" creationId="{00000000-0000-0000-0000-000000000000}"/>
      <ac:txMk cp="0">
        <ac:context len="20" hash="1642655923"/>
      </ac:txMk>
    </ac:txMkLst>
    <p188:pos x="1297158" y="511545"/>
    <p188:txBody>
      <a:bodyPr/>
      <a:lstStyle/>
      <a:p>
        <a:r>
          <a:rPr lang="ru-RU"/>
          <a:t>Давайте добавим слайд перед этим с повторением прошлого урока (что узнали) и самыми ключевыми моментами для повторения</a:t>
        </a:r>
      </a:p>
    </p188:txBody>
  </p188:cm>
</p188:cmLst>
</file>

<file path=ppt/comments/modernComment_1A0_238A1B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AE69C2-124F-2A4A-BC38-763FAEB5C01A}" authorId="{DBA666B3-F3AA-D80E-F38C-D4B54D218A4C}" status="resolved" created="2022-05-25T10:55:35.68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6253614" sldId="416"/>
      <ac:spMk id="469" creationId="{00000000-0000-0000-0000-000000000000}"/>
      <ac:txMk cp="0" len="6">
        <ac:context len="9" hash="324864231"/>
      </ac:txMk>
    </ac:txMkLst>
    <p188:pos x="5980838" y="1987150"/>
    <p188:replyLst>
      <p188:reply id="{900DE547-5B5C-0247-ABD7-556D869B957B}" authorId="{DBA666B3-F3AA-D80E-F38C-D4B54D218A4C}" created="2022-05-25T13:48:58.261">
        <p188:txBody>
          <a:bodyPr/>
          <a:lstStyle/>
          <a:p>
            <a:r>
              <a:rPr lang="ru-RU"/>
              <a:t>Слайд 16</a:t>
            </a:r>
          </a:p>
        </p188:txBody>
      </p188:reply>
    </p188:replyLst>
    <p188:txBody>
      <a:bodyPr/>
      <a:lstStyle/>
      <a:p>
        <a:r>
          <a:rPr lang="ru-RU"/>
          <a:t>Буду ли студенты выполнять работу параллельно с видео? Если да нужно добавить на слайд напоминание открыть ексель и повторять действия</a:t>
        </a:r>
      </a:p>
    </p188:txBody>
  </p188:cm>
</p188:cmLst>
</file>

<file path=ppt/comments/modernComment_1A7_72CFB6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5E297F-BC16-BA4F-8676-15124E620869}" authorId="{DBA666B3-F3AA-D80E-F38C-D4B54D218A4C}" created="2022-05-25T10:57:26.7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26215314" sldId="423"/>
      <ac:spMk id="394" creationId="{00000000-0000-0000-0000-000000000000}"/>
      <ac:txMk cp="241" len="8">
        <ac:context len="332" hash="3794099897"/>
      </ac:txMk>
    </ac:txMkLst>
    <p188:pos x="1344244" y="3025339"/>
    <p188:replyLst>
      <p188:reply id="{785BED0D-0788-CA49-B342-5C2AFD0467C9}" authorId="{DBA666B3-F3AA-D80E-F38C-D4B54D218A4C}" created="2022-05-25T10:58:16.939">
        <p188:txBody>
          <a:bodyPr/>
          <a:lstStyle/>
          <a:p>
            <a:r>
              <a:rPr lang="ru-RU"/>
              <a:t>Можно добавлять стрелки но нужно как то визуализировать чтобы глазу было легче зацепиться</a:t>
            </a:r>
          </a:p>
        </p188:txBody>
      </p188:reply>
    </p188:replyLst>
    <p188:txBody>
      <a:bodyPr/>
      <a:lstStyle/>
      <a:p>
        <a:r>
          <a:rPr lang="ru-RU"/>
          <a:t>Выделять или подсвечивать шаг важный на этой странице чтобы отделить его от повторяющийся с прошлого слайда инфо</a:t>
        </a:r>
      </a:p>
    </p188:txBody>
  </p188:cm>
</p188:cmLst>
</file>

<file path=ppt/comments/modernComment_1AA_6E83F7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558A58-F2E7-CB4E-A752-2C548F2CF23D}" authorId="{DBA666B3-F3AA-D80E-F38C-D4B54D218A4C}" status="resolved" created="2022-05-25T10:59:12.5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54142329" sldId="426"/>
      <ac:spMk id="9" creationId="{809CB8E7-EB65-36C5-A3F7-0C59869A8A9F}"/>
    </ac:deMkLst>
    <p188:txBody>
      <a:bodyPr/>
      <a:lstStyle/>
      <a:p>
        <a:r>
          <a:rPr lang="ru-RU"/>
          <a:t>Как пример выделение но можно что то свое придумать])</a:t>
        </a:r>
      </a:p>
    </p188:txBody>
  </p188:cm>
</p188:cmLst>
</file>

<file path=ppt/comments/modernComment_1B3_A42C2C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ECEBF2-C4D8-694F-A88C-88D435019CC0}" authorId="{DBA666B3-F3AA-D80E-F38C-D4B54D218A4C}" created="2022-05-25T13:47:43.0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54358346" sldId="435"/>
      <ac:spMk id="394" creationId="{00000000-0000-0000-0000-000000000000}"/>
      <ac:txMk cp="378" len="5">
        <ac:context len="943" hash="108055054"/>
      </ac:txMk>
    </ac:txMkLst>
    <p188:pos x="937350" y="2303040"/>
    <p188:txBody>
      <a:bodyPr/>
      <a:lstStyle/>
      <a:p>
        <a:r>
          <a:rPr lang="ru-RU"/>
          <a:t>Разделить эти пункты на отдельные слайды и добавить визуала ( скришоты)</a:t>
        </a:r>
      </a:p>
    </p188:txBody>
  </p188:cm>
</p188:cmLst>
</file>

<file path=ppt/comments/modernComment_1B7_58722F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6CAB9E-980F-0944-AD4B-435075CBBF41}" authorId="{DBA666B3-F3AA-D80E-F38C-D4B54D218A4C}" status="resolved" created="2022-05-25T13:49:08.74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3878341" sldId="439"/>
      <ac:spMk id="469" creationId="{00000000-0000-0000-0000-000000000000}"/>
      <ac:txMk cp="0" len="6">
        <ac:context len="9" hash="324864264"/>
      </ac:txMk>
    </ac:txMkLst>
    <p188:pos x="5980838" y="1987150"/>
    <p188:replyLst>
      <p188:reply id="{783FFDBB-0D89-6E43-B38D-E087D8672C06}" authorId="{DBA666B3-F3AA-D80E-F38C-D4B54D218A4C}" created="2022-05-25T13:49:12.394">
        <p188:txBody>
          <a:bodyPr/>
          <a:lstStyle/>
          <a:p>
            <a:r>
              <a:rPr lang="ru-RU"/>
              <a:t>Слайд 16</a:t>
            </a:r>
          </a:p>
        </p188:txBody>
      </p188:reply>
    </p188:replyLst>
    <p188:txBody>
      <a:bodyPr/>
      <a:lstStyle/>
      <a:p>
        <a:r>
          <a:rPr lang="ru-RU"/>
          <a:t>Буду ли студенты выполнять работу параллельно с видео? Если да нужно добавить на слайд напоминание открыть ексель и повторять действия</a:t>
        </a:r>
      </a:p>
    </p188:txBody>
  </p188:cm>
</p188:cmLst>
</file>

<file path=ppt/comments/modernComment_1BF_79B26E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7D85C3-E55A-224A-A934-3ADE2C3B7874}" authorId="{DBA666B3-F3AA-D80E-F38C-D4B54D218A4C}" created="2022-05-25T14:13:43.336">
    <pc:sldMkLst xmlns:pc="http://schemas.microsoft.com/office/powerpoint/2013/main/command">
      <pc:docMk/>
      <pc:sldMk cId="2041736816" sldId="447"/>
    </pc:sldMkLst>
    <p188:replyLst>
      <p188:reply id="{76ABB501-CA4B-464B-942F-766D71164448}" authorId="{DBA666B3-F3AA-D80E-F38C-D4B54D218A4C}" created="2022-05-25T14:13:51.003">
        <p188:txBody>
          <a:bodyPr/>
          <a:lstStyle/>
          <a:p>
            <a:r>
              <a:rPr lang="ru-RU"/>
              <a:t>Пояснить разницу</a:t>
            </a:r>
          </a:p>
        </p188:txBody>
      </p188:reply>
      <p188:reply id="{E7581659-3431-450D-AC1D-42842CB0174C}" authorId="{F1DADEA9-5047-3521-5B59-EDA9AD127B53}" created="2022-05-25T16:22:16.067">
        <p188:txBody>
          <a:bodyPr/>
          <a:lstStyle/>
          <a:p>
            <a:r>
              <a:rPr lang="ru-RU"/>
              <a:t>Это есть на следующем слайде, чтобы не перегружать здесь слайд ☺️</a:t>
            </a:r>
          </a:p>
        </p188:txBody>
      </p188:reply>
    </p188:replyLst>
    <p188:txBody>
      <a:bodyPr/>
      <a:lstStyle/>
      <a:p>
        <a:r>
          <a:rPr lang="ru-RU"/>
          <a:t>Добавить пометку что ложь это ложь это точное совпадение а истине не точное</a:t>
        </a:r>
      </a:p>
    </p188:txBody>
  </p188:cm>
</p188:cmLst>
</file>

<file path=ppt/comments/modernComment_1CB_156881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C5256C-72D8-2C4C-B2DA-F4968E4117C1}" authorId="{DBA666B3-F3AA-D80E-F38C-D4B54D218A4C}" created="2022-05-25T14:20:18.2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9170390" sldId="459"/>
      <ac:spMk id="395" creationId="{00000000-0000-0000-0000-000000000000}"/>
      <ac:txMk cp="17" len="9">
        <ac:context len="27" hash="3010947453"/>
      </ac:txMk>
    </ac:txMkLst>
    <p188:pos x="4385400" y="678300"/>
    <p188:txBody>
      <a:bodyPr/>
      <a:lstStyle/>
      <a:p>
        <a:r>
          <a:rPr lang="ru-RU"/>
          <a:t>Кажется что здесь довольно много информации
Есть ли возможность разделить и добавить визуального компонент (скринкаст/скриншот) чтобы у студентов перед глазами была эта таблица и они сопоставляли написанное с визуалов</a:t>
        </a:r>
      </a:p>
    </p188:txBody>
  </p188:cm>
</p188:cmLst>
</file>

<file path=ppt/comments/modernComment_1D2_C87A16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17E23B-0B44-4A49-8741-958CC25570C9}" authorId="{DBA666B3-F3AA-D80E-F38C-D4B54D218A4C}" created="2022-05-25T14:21:32.5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63444437" sldId="466"/>
      <ac:spMk id="394" creationId="{00000000-0000-0000-0000-000000000000}"/>
      <ac:txMk cp="68" len="6">
        <ac:context len="1364" hash="1940589680"/>
      </ac:txMk>
    </ac:txMkLst>
    <p188:pos x="9319350" y="692989"/>
    <p188:txBody>
      <a:bodyPr/>
      <a:lstStyle/>
      <a:p>
        <a:r>
          <a:rPr lang="ru-RU"/>
          <a:t>Тоже ощущения перегруженности текста и довольно много информации
Есть ли возможность разделить или добавить визуального компонент (скринкаст/скриншот) чтобы у студентов перед глазами была эта таблица и они сопоставляли написанное с визуалов или что то перевести в схему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A0404-49FC-44E6-B847-CC550E0736F2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FCC8D-F208-4BA5-A250-46C1FE732B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55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97916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6285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0952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4224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3701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3675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3560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5680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0598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530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52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dc93cbcf3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dc93cbcf3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883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3041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7577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675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811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4546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133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85583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172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76053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172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dc93cbcf3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dc93cbcf3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2611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dc93cbcf3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dc93cbcf3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8470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14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dc93cbcf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dc93cbcf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70649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dc93cbcf3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dc93cbcf3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590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00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88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02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2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17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1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836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59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16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41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02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9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71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9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684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599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901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705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94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19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3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583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769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48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39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85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26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27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28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6329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98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13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28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996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65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0675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97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1226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05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5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642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6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1330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008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189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69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67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9930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407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51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2320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00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56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228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4845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7553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2182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1464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15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8548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8959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345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7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68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5190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22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490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6066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2113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1270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418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258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0540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2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9046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984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52ba429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52ba429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99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a91b3b6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a91b3b6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350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099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3096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003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446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084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5707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2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F0078F-36F0-4B5E-8035-798F4C8AB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DCD5B36C-F9E2-4B83-8F98-37C8D4BE3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326F16F-0AE7-49DA-AD54-DA2883EF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C2B36BC-E3F3-44D7-AA7B-1B0459E6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52B24DA-5CE1-4D13-BBB7-D89D8571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9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291F84-AED4-44AA-ACBA-FC5203F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022B57B-8846-4A15-8B64-36F0EEF3A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841BCC8-8413-4BF7-94F9-F4E750A5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29D5FD1-AD16-43DA-B369-E2E940E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A0EF9C4-84F2-41E1-B931-F52A9602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83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1C591361-5D4C-4B27-BE1C-A18E80CCE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A8A40E9-319F-4A7B-AF07-A113D84A2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51BCEB7-8216-4EC4-AE9B-018D1E8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9B4806E-07C7-42ED-B003-4E9F8522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CFAC21-2CE9-4700-A5E8-858E9EEF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16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720000" y="4362933"/>
            <a:ext cx="5136000" cy="36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480001"/>
            <a:ext cx="2148133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6638867" y="0"/>
            <a:ext cx="555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39813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32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344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344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344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344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344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4152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4152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4152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4152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4152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6960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6960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6960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6960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6960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9768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9768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9768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9768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9768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333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41126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9406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8902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5915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720000" y="3024200"/>
            <a:ext cx="10752000" cy="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720000" y="2608333"/>
            <a:ext cx="10752000" cy="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59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7"/>
            <a:ext cx="1219200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854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91270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62A0BAA-96B0-449F-BD7E-0789D632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CD17457-97C7-40D4-A4F9-23DFAB7D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0050DB1-12AB-44A2-BF4B-689F4123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B5B6E52-ED81-493B-9158-438BE70A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9CFE161-8E5D-4005-B165-9750C53E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08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A007BD-762A-4DFD-ABF2-58FDC620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AFB7364-8671-49ED-B949-E92C2B9E2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D27DEE3-3693-42FC-A8E0-29DE0C4F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E91498E-D18A-4A56-ADA4-3CD363B0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C2C6DFE-1E7E-4E48-85D4-C0544E53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73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091E5A-9963-44F9-AA2B-D4E56418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6B9DA17-5CE5-4F2F-9BAA-DA88B354B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726E4E3-626C-4C87-8263-C63E70C3A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91C906B-015E-4E89-B650-CA6BE9D1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2219A86-1077-4364-AC02-81BF6AA0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020FF1F-E35C-44E0-BC20-F99ABECC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10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7F8257-1DE4-4D28-9DEC-1072E7AB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3BEA500-D2CA-47EA-87CD-2DF0DEC72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DA2A6F9-C42A-4C5E-A2FC-0E5322ED8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AAE092A-A22E-4EFD-B71D-BBCBBD0A7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2819C96B-6E4F-4B59-AB11-27CBB9831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3DFB2CEE-A866-45A9-A6B6-33742ED7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884B76D3-97E4-4827-8405-40CF5288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C5FD51AD-4E47-4BB3-83DA-291FF7A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32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B9637D-A9A8-450D-A4D0-1A14E51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E09FD27-5B65-4E5A-968C-45AA52A5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291765A-5308-440B-BD40-8E306A2E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847290-97FF-475A-A21C-9C213D3D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41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EF6AC0E5-EB63-4C40-B5B4-438FBF75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E4EE41CF-F0B0-4949-9219-543F952F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772AFA8-EC2F-41BF-9241-5F4196E4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33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02C4534-07C6-4858-9E3F-A0DF4961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BB5DFA-024C-4F4F-BCEC-5CE95562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C3D98B6-EF34-43EF-A103-A710F8536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4244977-A5D4-43D1-A2AA-A4956A2A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9B9DB10-777E-4322-A170-C12C9C46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6A98D54-3989-4F85-9F9D-FF268CA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93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F5BF1C-D59F-406F-942E-B8820492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7B5E0A7-8401-4CE9-95BF-63B66FD4B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ECB99DB-CC83-4F75-9CD5-AE07236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C0CD09C-74D4-4A82-8622-C65F2F285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FB3FDC7-E949-4D5D-B02B-E9F79765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44B6CC9-57CE-4322-BF44-972C5550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56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D74B81-4F1C-4EEB-8524-64F20D86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050BD70-7EDA-4D0B-AE0F-BB461F0EE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70D168A-1F45-4381-9074-A1A69C715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E2371-F86C-44DF-BD58-7BA7F9781CC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5CF11DF-E2D4-4F58-9F77-2CA8A3270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D95C399-33E5-4A2F-9104-F82803E48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E4CFD-CB61-4600-BE0D-C33163130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03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18/10/relationships/comments" Target="../comments/modernComment_10A_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0_238A1BAE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hatemoji.org/grinning-ca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microsoft.com/office/2018/10/relationships/comments" Target="../comments/modernComment_1A7_72CFB69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microsoft.com/office/2018/10/relationships/comments" Target="../comments/modernComment_1AA_6E83F77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A42C2C4A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7_58722FC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F_79B26E7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B_15688156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D2_C87A16D5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719999" y="960000"/>
            <a:ext cx="6586811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b" anchorCtr="0">
            <a:noAutofit/>
          </a:bodyPr>
          <a:lstStyle/>
          <a:p>
            <a:pPr marL="16933" marR="1574761">
              <a:lnSpc>
                <a:spcPct val="100000"/>
              </a:lnSpc>
            </a:pPr>
            <a:r>
              <a:rPr lang="ru-RU" dirty="0"/>
              <a:t>Урок </a:t>
            </a:r>
            <a:r>
              <a:rPr lang="en-US" dirty="0"/>
              <a:t>2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Применение формул в </a:t>
            </a:r>
            <a:r>
              <a:rPr lang="en-US" dirty="0"/>
              <a:t>MS Excel.</a:t>
            </a:r>
            <a:r>
              <a:rPr lang="ru-RU" dirty="0"/>
              <a:t> Функции.</a:t>
            </a:r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720000" y="4362934"/>
            <a:ext cx="5136000" cy="984845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ru-RU" sz="2400" dirty="0"/>
              <a:t>Электронные таблицы в аналитике</a:t>
            </a:r>
            <a:endParaRPr sz="2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134" y="1128985"/>
            <a:ext cx="5929601" cy="490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-RU" dirty="0">
                <a:solidFill>
                  <a:schemeClr val="dk1"/>
                </a:solidFill>
                <a:latin typeface="IBM Plex Sans SemiBold" panose="020B0703050203000203" pitchFamily="34" charset="0"/>
                <a:sym typeface="IBM Plex Sans SemiBold"/>
              </a:rPr>
              <a:t>Виды </a:t>
            </a:r>
            <a:r>
              <a:rPr lang="ru-RU" dirty="0" smtClean="0">
                <a:solidFill>
                  <a:schemeClr val="dk1"/>
                </a:solidFill>
                <a:latin typeface="IBM Plex Sans SemiBold" panose="020B0703050203000203" pitchFamily="34" charset="0"/>
                <a:sym typeface="IBM Plex Sans SemiBold"/>
              </a:rPr>
              <a:t>ссылок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5" name="Google Shape;850;p90">
            <a:extLst>
              <a:ext uri="{FF2B5EF4-FFF2-40B4-BE49-F238E27FC236}">
                <a16:creationId xmlns:a16="http://schemas.microsoft.com/office/drawing/2014/main" xmlns="" id="{E7DA27A7-6C4E-AF1F-A532-9D813EA9BACD}"/>
              </a:ext>
            </a:extLst>
          </p:cNvPr>
          <p:cNvSpPr/>
          <p:nvPr/>
        </p:nvSpPr>
        <p:spPr>
          <a:xfrm>
            <a:off x="4525504" y="2342105"/>
            <a:ext cx="2526223" cy="578700"/>
          </a:xfrm>
          <a:prstGeom prst="roundRect">
            <a:avLst>
              <a:gd name="adj" fmla="val 24701"/>
            </a:avLst>
          </a:prstGeom>
          <a:solidFill>
            <a:srgbClr val="AAF0A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  <a:sym typeface="Calibri"/>
              </a:rPr>
              <a:t>Ссылки на ячейки</a:t>
            </a:r>
            <a:endParaRPr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854;p90">
            <a:extLst>
              <a:ext uri="{FF2B5EF4-FFF2-40B4-BE49-F238E27FC236}">
                <a16:creationId xmlns:a16="http://schemas.microsoft.com/office/drawing/2014/main" xmlns="" id="{94BD8CB7-59E4-0606-8134-352728E2C82B}"/>
              </a:ext>
            </a:extLst>
          </p:cNvPr>
          <p:cNvSpPr/>
          <p:nvPr/>
        </p:nvSpPr>
        <p:spPr>
          <a:xfrm>
            <a:off x="1409832" y="3543765"/>
            <a:ext cx="220929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  <a:sym typeface="Calibri"/>
              </a:rPr>
              <a:t>Относительные</a:t>
            </a:r>
            <a:endParaRPr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Google Shape;854;p90">
            <a:extLst>
              <a:ext uri="{FF2B5EF4-FFF2-40B4-BE49-F238E27FC236}">
                <a16:creationId xmlns:a16="http://schemas.microsoft.com/office/drawing/2014/main" xmlns="" id="{892E7A6C-99C0-6DF1-C7F9-8D7117BB2050}"/>
              </a:ext>
            </a:extLst>
          </p:cNvPr>
          <p:cNvSpPr/>
          <p:nvPr/>
        </p:nvSpPr>
        <p:spPr>
          <a:xfrm>
            <a:off x="7901022" y="3550650"/>
            <a:ext cx="2420845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  <a:sym typeface="Calibri"/>
              </a:rPr>
              <a:t>Абсолютные</a:t>
            </a:r>
            <a:endParaRPr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" name="Google Shape;854;p90">
            <a:extLst>
              <a:ext uri="{FF2B5EF4-FFF2-40B4-BE49-F238E27FC236}">
                <a16:creationId xmlns:a16="http://schemas.microsoft.com/office/drawing/2014/main" xmlns="" id="{54278CF9-8DF0-01E2-153C-B97C0907F00A}"/>
              </a:ext>
            </a:extLst>
          </p:cNvPr>
          <p:cNvSpPr/>
          <p:nvPr/>
        </p:nvSpPr>
        <p:spPr>
          <a:xfrm>
            <a:off x="4417015" y="4745425"/>
            <a:ext cx="2743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  <a:sym typeface="Calibri"/>
              </a:rPr>
              <a:t>Смешанные</a:t>
            </a:r>
            <a:endParaRPr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10" name="Google Shape;853;p90">
            <a:extLst>
              <a:ext uri="{FF2B5EF4-FFF2-40B4-BE49-F238E27FC236}">
                <a16:creationId xmlns:a16="http://schemas.microsoft.com/office/drawing/2014/main" xmlns="" id="{93AEA56E-C64D-A78B-08A6-4F31192F1F5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514477" y="2920805"/>
            <a:ext cx="3274139" cy="622960"/>
          </a:xfrm>
          <a:prstGeom prst="straightConnector1">
            <a:avLst/>
          </a:prstGeom>
          <a:noFill/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853;p90">
            <a:extLst>
              <a:ext uri="{FF2B5EF4-FFF2-40B4-BE49-F238E27FC236}">
                <a16:creationId xmlns:a16="http://schemas.microsoft.com/office/drawing/2014/main" xmlns="" id="{B6BA468A-13C2-765C-CB15-469E2A9C63C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788616" y="2920805"/>
            <a:ext cx="3322829" cy="629845"/>
          </a:xfrm>
          <a:prstGeom prst="straightConnector1">
            <a:avLst/>
          </a:prstGeom>
          <a:noFill/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853;p90">
            <a:extLst>
              <a:ext uri="{FF2B5EF4-FFF2-40B4-BE49-F238E27FC236}">
                <a16:creationId xmlns:a16="http://schemas.microsoft.com/office/drawing/2014/main" xmlns="" id="{05C641EE-CCDF-6454-0D3C-0559A3C923B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788615" y="2920805"/>
            <a:ext cx="1" cy="1824620"/>
          </a:xfrm>
          <a:prstGeom prst="straightConnector1">
            <a:avLst/>
          </a:prstGeom>
          <a:noFill/>
          <a:ln w="28575" cap="flat" cmpd="sng">
            <a:solidFill>
              <a:srgbClr val="AAF0A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FE1FB7D-1A0A-8AA4-756D-58B891A96DCF}"/>
              </a:ext>
            </a:extLst>
          </p:cNvPr>
          <p:cNvSpPr txBox="1"/>
          <p:nvPr/>
        </p:nvSpPr>
        <p:spPr>
          <a:xfrm>
            <a:off x="628109" y="1409205"/>
            <a:ext cx="11167199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формуле тип ссылки важен, если потребуется в дальнейшем копировать эту формулу в другие ячейки.</a:t>
            </a: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0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Нажимаем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скопируем формулу в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7, потянув за уголок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 каждой ячейке будет накопленное расстояние к моменту посещения города.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17EFC3A-51A9-33EC-8B96-D264BFBB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60" y="2883655"/>
            <a:ext cx="6914573" cy="3387705"/>
          </a:xfrm>
          <a:prstGeom prst="rect">
            <a:avLst/>
          </a:prstGeom>
        </p:spPr>
      </p:pic>
      <p:sp>
        <p:nvSpPr>
          <p:cNvPr id="9" name="Google Shape;395;p54">
            <a:extLst>
              <a:ext uri="{FF2B5EF4-FFF2-40B4-BE49-F238E27FC236}">
                <a16:creationId xmlns:a16="http://schemas.microsoft.com/office/drawing/2014/main" xmlns="" id="{DB830888-27AD-F160-CD75-A8B215853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56262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</a:pP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Гиперссылки и </a:t>
            </a:r>
            <a:r>
              <a:rPr lang="ru-RU" sz="3600" b="1" spc="75" dirty="0" smtClean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трёхмерные </a:t>
            </a: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формулы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Google Shape;999;p98">
            <a:extLst>
              <a:ext uri="{FF2B5EF4-FFF2-40B4-BE49-F238E27FC236}">
                <a16:creationId xmlns:a16="http://schemas.microsoft.com/office/drawing/2014/main" xmlns="" id="{29D88DB1-DC20-1A50-39C8-85BBE64610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208" y="3571336"/>
            <a:ext cx="1299637" cy="114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71;p104" descr="preencoded.png">
            <a:extLst>
              <a:ext uri="{FF2B5EF4-FFF2-40B4-BE49-F238E27FC236}">
                <a16:creationId xmlns:a16="http://schemas.microsoft.com/office/drawing/2014/main" xmlns="" id="{E536E5D5-4BE5-4F93-21DF-9EDE159EAC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252" y="4513142"/>
            <a:ext cx="1745787" cy="2017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1288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" sz="24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Трёхмерные </a:t>
            </a:r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массивы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722368" y="1680001"/>
            <a:ext cx="5136000" cy="279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существует возможность создания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трёхмерных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массивов. Для этого можно создать многостраничную книгу с одинаковой структурой листов.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Рассмотрим </a:t>
            </a:r>
            <a:r>
              <a:rPr lang="ru-RU" sz="16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их 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сразу на примере!</a:t>
            </a: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63;p62">
            <a:extLst>
              <a:ext uri="{FF2B5EF4-FFF2-40B4-BE49-F238E27FC236}">
                <a16:creationId xmlns:a16="http://schemas.microsoft.com/office/drawing/2014/main" xmlns="" id="{0F2460BA-634D-BCCE-2D18-FA85A5C596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Google Shape;1166;p110" descr="preencoded.png">
            <a:extLst>
              <a:ext uri="{FF2B5EF4-FFF2-40B4-BE49-F238E27FC236}">
                <a16:creationId xmlns:a16="http://schemas.microsoft.com/office/drawing/2014/main" xmlns="" id="{E1CA9A59-D621-F8EC-1029-9D41FD610C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3671" y="3945686"/>
            <a:ext cx="2270906" cy="44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2;p106" descr="preencoded.png">
            <a:extLst>
              <a:ext uri="{FF2B5EF4-FFF2-40B4-BE49-F238E27FC236}">
                <a16:creationId xmlns:a16="http://schemas.microsoft.com/office/drawing/2014/main" xmlns="" id="{E199BCC5-C323-C489-E66E-8657571D91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9124" y="2076451"/>
            <a:ext cx="2657116" cy="290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7;p103">
            <a:extLst>
              <a:ext uri="{FF2B5EF4-FFF2-40B4-BE49-F238E27FC236}">
                <a16:creationId xmlns:a16="http://schemas.microsoft.com/office/drawing/2014/main" xmlns="" id="{B4B25940-B60B-9A97-2C5A-28922179C5A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248" y="3359120"/>
            <a:ext cx="579356" cy="652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1625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</a:t>
            </a:r>
            <a:r>
              <a:rPr lang="ru" dirty="0" smtClean="0">
                <a:latin typeface="IBM Plex Sans SemiBold" panose="020B0703050203000203" pitchFamily="34" charset="0"/>
              </a:rPr>
              <a:t>всё </a:t>
            </a:r>
            <a:r>
              <a:rPr lang="ru" dirty="0">
                <a:latin typeface="IBM Plex Sans SemiBold" panose="020B0703050203000203" pitchFamily="34" charset="0"/>
              </a:rPr>
              <a:t>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4746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6</a:t>
            </a:r>
            <a:endParaRPr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3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1988083" y="1632135"/>
            <a:ext cx="9010596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Ситуация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Кофейня решила, что возросший объем продаж требует создание отдельной таблицы для ведения </a:t>
            </a:r>
            <a:r>
              <a:rPr lang="ru-RU" sz="1400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отчётности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 каждому напитку: латте, капучино и эспрессо. Требования к ней следующие: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Данные о продажах должны быть записаны за год по месяцам. 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 полученной книге должна быть возможность расчета суммарной выручки за год по всем напиткам и по каждому напитку отдельно.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Реализована функция навигации по напиткам на отдельном листе.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8" name="Google Shape;972;p97">
            <a:extLst>
              <a:ext uri="{FF2B5EF4-FFF2-40B4-BE49-F238E27FC236}">
                <a16:creationId xmlns:a16="http://schemas.microsoft.com/office/drawing/2014/main" xmlns="" id="{13B68708-6E03-8F30-1FBE-C43D9A2B81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4665582"/>
            <a:ext cx="985650" cy="168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4755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Создание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трёхмерной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таблицы (куба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оздаем пустую книгу, где по умолчанию один лист.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Добавим еще три листа и переименуем их все: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Латте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Капучино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Эспрессо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Сводка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A18F30B-E897-4AB0-B142-58170377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21" y="3101196"/>
            <a:ext cx="51149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16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Создание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трёхмерной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таблицы (куба).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углу каждого листа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укажем дополнительно название листа.</a:t>
            </a: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5DAA86F-B2D9-BCCE-7CE0-D4DC3B8D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63" y="2149050"/>
            <a:ext cx="2533650" cy="3028950"/>
          </a:xfrm>
          <a:prstGeom prst="rect">
            <a:avLst/>
          </a:prstGeom>
        </p:spPr>
      </p:pic>
      <p:pic>
        <p:nvPicPr>
          <p:cNvPr id="8" name="Google Shape;1077;p104" descr="preencoded.png">
            <a:extLst>
              <a:ext uri="{FF2B5EF4-FFF2-40B4-BE49-F238E27FC236}">
                <a16:creationId xmlns:a16="http://schemas.microsoft.com/office/drawing/2014/main" xmlns="" id="{88BB57F8-F6F2-4F82-C5BA-9B776875FB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" y="4530035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901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Создание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трёхмерной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таблицы (куба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менять структуру одновременно на нескольких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листах,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выберите первый лист, зажмите клавишу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выберите последний лист массива. Все листы с названиями напитков должны быть выделены.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D58D92C-6F1B-E6D2-15CB-FF6ED9FC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3620518"/>
            <a:ext cx="4514850" cy="271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BE32FB0-75A7-EBEC-08AA-FD29738C1A02}"/>
              </a:ext>
            </a:extLst>
          </p:cNvPr>
          <p:cNvSpPr txBox="1"/>
          <p:nvPr/>
        </p:nvSpPr>
        <p:spPr>
          <a:xfrm>
            <a:off x="720000" y="3931891"/>
            <a:ext cx="5376000" cy="571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все изменения, которые вы вносите на текущий лист автоматически копируются на остальные.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294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Создание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трёхмерной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таблицы (куба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Заполняем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заголовком таблицы: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069DE6-321C-4078-AFAD-A760E524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788288"/>
            <a:ext cx="5581047" cy="186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492F11-6603-7276-1A71-C8725B5C5BE9}"/>
              </a:ext>
            </a:extLst>
          </p:cNvPr>
          <p:cNvSpPr txBox="1"/>
          <p:nvPr/>
        </p:nvSpPr>
        <p:spPr>
          <a:xfrm>
            <a:off x="6790126" y="4048728"/>
            <a:ext cx="4767349" cy="101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Снимем выделение и заполним таблицы данными.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Здесь можете взять готовый файл с данными примера из материалов. </a:t>
            </a:r>
          </a:p>
        </p:txBody>
      </p:sp>
      <p:pic>
        <p:nvPicPr>
          <p:cNvPr id="10" name="Google Shape;1076;p104" descr="preencoded.png">
            <a:extLst>
              <a:ext uri="{FF2B5EF4-FFF2-40B4-BE49-F238E27FC236}">
                <a16:creationId xmlns:a16="http://schemas.microsoft.com/office/drawing/2014/main" xmlns="" id="{3EE66DD7-F16E-38CE-C2E0-845F9A239E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8131" y="5178000"/>
            <a:ext cx="1669344" cy="1192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59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/>
        </p:nvSpPr>
        <p:spPr>
          <a:xfrm>
            <a:off x="720000" y="924358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Относительные ссылки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0" name="Google Shape;530;p72"/>
          <p:cNvSpPr txBox="1"/>
          <p:nvPr/>
        </p:nvSpPr>
        <p:spPr>
          <a:xfrm>
            <a:off x="720000" y="1768491"/>
            <a:ext cx="5136000" cy="180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Относительная ссылка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имеет вид адреса ячейки и фактически указывает на смещение относительно активной ячейки.</a:t>
            </a:r>
          </a:p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 В ячейке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введена ссылка на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ru-RU" sz="16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500"/>
            </a:pPr>
            <a:endParaRPr sz="160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72"/>
          <p:cNvSpPr txBox="1"/>
          <p:nvPr/>
        </p:nvSpPr>
        <p:spPr>
          <a:xfrm>
            <a:off x="6336000" y="4353666"/>
            <a:ext cx="5136000" cy="61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0927" marR="33866" indent="-237061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endParaRPr sz="1600" dirty="0"/>
          </a:p>
        </p:txBody>
      </p:sp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85853641-F8EB-C72F-B0D6-47B54BC766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BFF75E3-5A7E-3974-E314-2DE26C9D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52" y="873518"/>
            <a:ext cx="2516758" cy="249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52F53C-B3CE-1E7F-76B0-9C04EAE3DA31}"/>
              </a:ext>
            </a:extLst>
          </p:cNvPr>
          <p:cNvSpPr txBox="1"/>
          <p:nvPr/>
        </p:nvSpPr>
        <p:spPr>
          <a:xfrm>
            <a:off x="646331" y="3818391"/>
            <a:ext cx="6098582" cy="1964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Если скопировать формулу, содержащую относительную ссылку, то вид ссылки при вставке в другую ячейку изменится в соответствии со смещением, на которое указывает ссылка </a:t>
            </a:r>
            <a:r>
              <a:rPr lang="ru-RU" sz="1600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— 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оно сохраняется.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ример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копирование из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формулы в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меняет вид ссылки с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A3 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ru-RU" sz="16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46406E0-C90A-1467-8D16-8B01AF315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79" y="3606563"/>
            <a:ext cx="32480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1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суммарной выручки по каждому напитку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отдельно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Снова выделим все три листа.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29DFA8-833D-AFF8-73DE-AB357E9E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8275"/>
            <a:ext cx="4610793" cy="3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2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3125584"/>
            <a:ext cx="5585319" cy="287441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4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Выделяем на отображаемом листе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и нажимаем кнопку «Автосумма».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на каждом листе есть суммарная выручка за год по каждому напитку.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53AFF41-AD0E-DA49-65A3-F1ED3680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70" y="2594613"/>
            <a:ext cx="5179234" cy="3675551"/>
          </a:xfrm>
          <a:prstGeom prst="rect">
            <a:avLst/>
          </a:prstGeom>
        </p:spPr>
      </p:pic>
      <p:sp>
        <p:nvSpPr>
          <p:cNvPr id="11" name="Google Shape;394;p54">
            <a:extLst>
              <a:ext uri="{FF2B5EF4-FFF2-40B4-BE49-F238E27FC236}">
                <a16:creationId xmlns:a16="http://schemas.microsoft.com/office/drawing/2014/main" xmlns="" id="{6015F01A-68E4-76F5-0104-D67371140329}"/>
              </a:ext>
            </a:extLst>
          </p:cNvPr>
          <p:cNvSpPr txBox="1">
            <a:spLocks/>
          </p:cNvSpPr>
          <p:nvPr/>
        </p:nvSpPr>
        <p:spPr>
          <a:xfrm>
            <a:off x="720000" y="1680000"/>
            <a:ext cx="10752000" cy="16066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600" kern="12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суммарной выручки по каждому напитку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отдельно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Снова выделим все три листа. </a:t>
            </a:r>
            <a:endParaRPr lang="ru-RU" sz="14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972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322410"/>
            <a:ext cx="5585319" cy="36775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в листе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«Сводка»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посчитать суммарную выручку за год по всем напиткам, перейдем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16, где на листах хранится выручка по каждому напитку.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719999" y="1614011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полной суммарной выручки за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год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ECFEB79-37C9-78D8-21A3-DE7C0B71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91" y="1711074"/>
            <a:ext cx="4210001" cy="4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90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322410"/>
            <a:ext cx="5585319" cy="36775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в листе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«Сводка»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посчитать суммарную выручку за год по всем напиткам, перейдем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16, где на листах хранится выручка по каждому напитку.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Начнем вводить формулу =СУММ и перейдем на первый лист в массиве, где выделим ячейку с итоговой суммой по латте.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719999" y="1614011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полной суммарной выручки за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год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EEDF5E9-2041-3986-B82D-E22272C3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38" y="2599785"/>
            <a:ext cx="5349248" cy="32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66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ABAB87F-CF8D-2A3D-7097-D0DB56C5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15" y="1968210"/>
            <a:ext cx="4601585" cy="3872569"/>
          </a:xfrm>
          <a:prstGeom prst="rect">
            <a:avLst/>
          </a:prstGeom>
        </p:spPr>
      </p:pic>
      <p:sp>
        <p:nvSpPr>
          <p:cNvPr id="10" name="Google Shape;394;p54">
            <a:extLst>
              <a:ext uri="{FF2B5EF4-FFF2-40B4-BE49-F238E27FC236}">
                <a16:creationId xmlns:a16="http://schemas.microsoft.com/office/drawing/2014/main" xmlns="" id="{FE199635-C4E3-7089-F079-47F7C4B24661}"/>
              </a:ext>
            </a:extLst>
          </p:cNvPr>
          <p:cNvSpPr txBox="1">
            <a:spLocks/>
          </p:cNvSpPr>
          <p:nvPr/>
        </p:nvSpPr>
        <p:spPr>
          <a:xfrm>
            <a:off x="720000" y="2322410"/>
            <a:ext cx="5585319" cy="36775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600" kern="12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в листе </a:t>
            </a:r>
            <a:r>
              <a:rPr lang="ru-RU" sz="14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«Сводка»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посчитать суммарную выручку за год по всем напиткам, перейдем в ячейку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16, где на листах хранится выручка по каждому напитку.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Начнем вводить формулу =СУММ и перейдем на первый лист в массиве, где выделим ячейку с итоговой суммой по латте.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Затем с помощью клавиши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выделим остальные листы массива. Закроем скобку в формуле и нажимаем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Полученная формула имеет вид:</a:t>
            </a:r>
            <a:endParaRPr lang="ru-RU" sz="14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=СУММ(Латте:Эспрессо!E16)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xmlns="" id="{569BD53E-22D1-8152-605F-3175EDB52E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1679575"/>
            <a:ext cx="10750550" cy="637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полной суммарной выручки за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год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7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429050"/>
            <a:ext cx="5585319" cy="422575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 мы получили трехмерную формулу. Здесь присутствует ссылка на ячейку в диапазоне листов книги.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Нажмем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получим на листе Сводка суммарную выручку по всем напиткам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719999" y="1614011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полной суммарной выручки за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год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70A8A93-57D1-EF70-91A0-81FC198E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70" y="1614011"/>
            <a:ext cx="4675130" cy="4225750"/>
          </a:xfrm>
          <a:prstGeom prst="rect">
            <a:avLst/>
          </a:prstGeom>
        </p:spPr>
      </p:pic>
      <p:pic>
        <p:nvPicPr>
          <p:cNvPr id="10" name="Google Shape;1061;p103">
            <a:extLst>
              <a:ext uri="{FF2B5EF4-FFF2-40B4-BE49-F238E27FC236}">
                <a16:creationId xmlns:a16="http://schemas.microsoft.com/office/drawing/2014/main" xmlns="" id="{FF3FAF5C-6C8A-D145-5961-B743C7CC6A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769" y="4296535"/>
            <a:ext cx="1912724" cy="154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366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2820838" y="2525610"/>
            <a:ext cx="8484471" cy="433239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 ссылки на ячейку другого листа следующий: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&lt;Название листа&gt;!&lt;ссылка на ячейку или диапазон&gt;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719999" y="1614011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полной суммарной выручки за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год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971;p97">
            <a:extLst>
              <a:ext uri="{FF2B5EF4-FFF2-40B4-BE49-F238E27FC236}">
                <a16:creationId xmlns:a16="http://schemas.microsoft.com/office/drawing/2014/main" xmlns="" id="{6188CF02-13D4-4E39-0C84-519070C1F2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92" y="3191775"/>
            <a:ext cx="1416561" cy="2874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851B5B-0F06-ACA8-3163-1658142BEEEE}"/>
              </a:ext>
            </a:extLst>
          </p:cNvPr>
          <p:cNvSpPr txBox="1"/>
          <p:nvPr/>
        </p:nvSpPr>
        <p:spPr>
          <a:xfrm>
            <a:off x="3840912" y="3901647"/>
            <a:ext cx="6094562" cy="76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Соответственно, ссылка на ячейки диапазона листов: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1400" i="1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Первый_лист:Последний_лист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&gt;!&lt;Ячейка&gt;</a:t>
            </a: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841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599785"/>
            <a:ext cx="10585309" cy="249025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более удобной навигации по листам книги, можно использовать гиперссылки.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Гиперссылка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текст или иное изображение, устанавливающее связь между объектами внутри таблицы или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внешними объектами.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помощью нажатия на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гиперссылку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можно мгновенно переходить к листу, на который она ссылается.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719999" y="1614011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4. Навигация по книге с помощью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гиперссылок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101;p106" descr="preencoded.png">
            <a:extLst>
              <a:ext uri="{FF2B5EF4-FFF2-40B4-BE49-F238E27FC236}">
                <a16:creationId xmlns:a16="http://schemas.microsoft.com/office/drawing/2014/main" xmlns="" id="{ED403D65-945A-7095-01C2-75A35B563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9275" y="4833599"/>
            <a:ext cx="2385595" cy="1519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0760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445506"/>
            <a:ext cx="10585309" cy="433239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Добавим в лист Сводка гиперссылки на другие листы. Выделите ячейку, где будет помещена гиперссылка на другой лист: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Вставка &gt;&gt; Гиперссылка.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625108" y="1445619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4. Навигация по книге с помощью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гиперссылок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CE37849-9A89-FCE6-1FB8-DC579218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3091193"/>
            <a:ext cx="6152515" cy="3041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DE2A9B-10EC-F762-75A9-2249F7933E43}"/>
              </a:ext>
            </a:extLst>
          </p:cNvPr>
          <p:cNvSpPr txBox="1"/>
          <p:nvPr/>
        </p:nvSpPr>
        <p:spPr>
          <a:xfrm>
            <a:off x="610912" y="3570213"/>
            <a:ext cx="2856907" cy="2690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диалоговом окне кликните на раздел «Место в документе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выберите нужный лист и укажите ячейку, куда направит гиперссылка.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Можете изменить текст гиперссылки в верхней строке «Текст».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680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445506"/>
            <a:ext cx="10585309" cy="433239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Добавим в лист Сводка гиперссылки на другие листы. Выделите ячейку, где будет помещена гиперссылка на другой лист: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Вставка &gt;&gt; Гиперссылка.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6. Выручка кофейни за год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BB6610-101C-B5A7-6284-DEC7727E7E8D}"/>
              </a:ext>
            </a:extLst>
          </p:cNvPr>
          <p:cNvSpPr txBox="1"/>
          <p:nvPr/>
        </p:nvSpPr>
        <p:spPr>
          <a:xfrm>
            <a:off x="625108" y="1445619"/>
            <a:ext cx="937165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4. Навигация по книге с помощью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гиперссылок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DE2A9B-10EC-F762-75A9-2249F7933E43}"/>
              </a:ext>
            </a:extLst>
          </p:cNvPr>
          <p:cNvSpPr txBox="1"/>
          <p:nvPr/>
        </p:nvSpPr>
        <p:spPr>
          <a:xfrm>
            <a:off x="610912" y="3570213"/>
            <a:ext cx="2856907" cy="2690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диалоговом окне кликните на раздел «Место в документе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выберите нужный лист и укажите ячейку, куда направит гиперссылка.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Можете изменить текст гиперссылки в верхней строке «Текст».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CB1AA7B-2DA6-6C86-DA42-E442AC62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17" y="3161375"/>
            <a:ext cx="3182168" cy="30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/>
        </p:nvSpPr>
        <p:spPr>
          <a:xfrm>
            <a:off x="720000" y="924358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Абсолютные ссылки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0" name="Google Shape;530;p72"/>
          <p:cNvSpPr txBox="1"/>
          <p:nvPr/>
        </p:nvSpPr>
        <p:spPr>
          <a:xfrm>
            <a:off x="720000" y="1768491"/>
            <a:ext cx="5136000" cy="284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Абсолютная ссылка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указывает на реальный адрес ячейки, а не на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положение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относительно текущей ячейки, отличается наличием значка доллара ($) перед буквой столбца и номером строки. </a:t>
            </a:r>
          </a:p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ожно 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сделать ссылку абсолютной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нажатием клавиши 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</a:p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ример: $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$3. </a:t>
            </a:r>
            <a:endParaRPr lang="ru-RU" sz="16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500"/>
            </a:pPr>
            <a:endParaRPr sz="160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72"/>
          <p:cNvSpPr txBox="1"/>
          <p:nvPr/>
        </p:nvSpPr>
        <p:spPr>
          <a:xfrm>
            <a:off x="6336000" y="4353666"/>
            <a:ext cx="5136000" cy="61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0927" marR="33866" indent="-237061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endParaRPr sz="1600" dirty="0"/>
          </a:p>
        </p:txBody>
      </p:sp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85853641-F8EB-C72F-B0D6-47B54BC766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52F53C-B3CE-1E7F-76B0-9C04EAE3DA31}"/>
              </a:ext>
            </a:extLst>
          </p:cNvPr>
          <p:cNvSpPr txBox="1"/>
          <p:nvPr/>
        </p:nvSpPr>
        <p:spPr>
          <a:xfrm>
            <a:off x="605055" y="4648473"/>
            <a:ext cx="6098582" cy="111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Абсолютная ссылка не меняется при копировании.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если из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скопировать ссылку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$A$3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она будет выглядеть как $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$3.</a:t>
            </a:r>
            <a:endParaRPr lang="ru-RU" sz="16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1D1F51B-E578-C13F-CD51-AE186DA7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99" y="1408959"/>
            <a:ext cx="3409950" cy="21907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16856E1-ADE0-0C91-179D-C3BD7B885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285" y="3846295"/>
            <a:ext cx="3219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9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/>
        </p:nvSpPr>
        <p:spPr>
          <a:xfrm>
            <a:off x="720000" y="960000"/>
            <a:ext cx="10752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Гиперссылки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0" name="Google Shape;580;p76"/>
          <p:cNvSpPr txBox="1"/>
          <p:nvPr/>
        </p:nvSpPr>
        <p:spPr>
          <a:xfrm>
            <a:off x="2579298" y="1729549"/>
            <a:ext cx="8892702" cy="431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>
            <a:defPPr>
              <a:defRPr lang="ru-RU"/>
            </a:defPPr>
            <a:lvl1pPr>
              <a:lnSpc>
                <a:spcPct val="114500"/>
              </a:lnSpc>
              <a:buClr>
                <a:schemeClr val="dk1"/>
              </a:buClr>
              <a:buSzPts val="1500"/>
              <a:defRPr sz="160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u="sng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Дополнительное задание: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добавьте гиперссылки на остальные страницы в таблицу Сводка.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 Вы можете посмотреть в версии файла Примера 6 с решением.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  <a:p>
            <a:endParaRPr lang="ru" dirty="0">
              <a:sym typeface="IBM Plex Sans"/>
            </a:endParaRPr>
          </a:p>
        </p:txBody>
      </p:sp>
      <p:pic>
        <p:nvPicPr>
          <p:cNvPr id="7" name="Google Shape;1103;p106">
            <a:extLst>
              <a:ext uri="{FF2B5EF4-FFF2-40B4-BE49-F238E27FC236}">
                <a16:creationId xmlns:a16="http://schemas.microsoft.com/office/drawing/2014/main" xmlns="" id="{931AF9CB-5C03-43A0-C0AE-A989A41909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4359391"/>
            <a:ext cx="2579381" cy="1811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6;p48">
            <a:extLst>
              <a:ext uri="{FF2B5EF4-FFF2-40B4-BE49-F238E27FC236}">
                <a16:creationId xmlns:a16="http://schemas.microsoft.com/office/drawing/2014/main" xmlns="" id="{07ACCDA4-DBBD-72D1-44CB-7AF38AA27A1A}"/>
              </a:ext>
            </a:extLst>
          </p:cNvPr>
          <p:cNvSpPr txBox="1">
            <a:spLocks/>
          </p:cNvSpPr>
          <p:nvPr/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 smtClean="0">
                <a:solidFill>
                  <a:schemeClr val="dk2"/>
                </a:solidFill>
                <a:latin typeface="IBM Plex Sans"/>
                <a:sym typeface="IBM Plex Sans"/>
              </a:rPr>
              <a:t>Урок 2. Применение формул в MS Excel. Функции</a:t>
            </a:r>
            <a:endParaRPr lang="ru-RU" sz="1200" dirty="0">
              <a:solidFill>
                <a:schemeClr val="dk2"/>
              </a:solidFill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89673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-RU" dirty="0"/>
              <a:t>Выводы</a:t>
            </a:r>
            <a:endParaRPr dirty="0"/>
          </a:p>
        </p:txBody>
      </p:sp>
      <p:pic>
        <p:nvPicPr>
          <p:cNvPr id="6" name="Google Shape;1111;p107" descr="preencoded.png">
            <a:extLst>
              <a:ext uri="{FF2B5EF4-FFF2-40B4-BE49-F238E27FC236}">
                <a16:creationId xmlns:a16="http://schemas.microsoft.com/office/drawing/2014/main" xmlns="" id="{EC18597F-CD11-2AD9-838B-59076EF8EA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7485" y="3687098"/>
            <a:ext cx="4070554" cy="25992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6;p48">
            <a:extLst>
              <a:ext uri="{FF2B5EF4-FFF2-40B4-BE49-F238E27FC236}">
                <a16:creationId xmlns:a16="http://schemas.microsoft.com/office/drawing/2014/main" xmlns="" id="{5C6D9CE1-C330-3752-7580-AB72B8F8B83C}"/>
              </a:ext>
            </a:extLst>
          </p:cNvPr>
          <p:cNvSpPr txBox="1">
            <a:spLocks/>
          </p:cNvSpPr>
          <p:nvPr/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 smtClean="0">
                <a:solidFill>
                  <a:schemeClr val="dk2"/>
                </a:solidFill>
                <a:latin typeface="IBM Plex Sans"/>
                <a:sym typeface="IBM Plex Sans"/>
              </a:rPr>
              <a:t>Урок 2. Применение формул в MS Excel. Функции</a:t>
            </a:r>
            <a:endParaRPr lang="ru-RU" sz="1200" dirty="0">
              <a:solidFill>
                <a:schemeClr val="dk2"/>
              </a:solidFill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54796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/>
        </p:nvSpPr>
        <p:spPr>
          <a:xfrm>
            <a:off x="720000" y="2987052"/>
            <a:ext cx="3268000" cy="15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1600" b="1" dirty="0">
                <a:solidFill>
                  <a:schemeClr val="dk1"/>
                </a:solidFill>
                <a:latin typeface="IBM Plex Sans"/>
                <a:sym typeface="IBM Plex Sans"/>
              </a:rPr>
              <a:t>Универсальность</a:t>
            </a:r>
            <a:endParaRPr sz="1600" b="1" dirty="0">
              <a:solidFill>
                <a:schemeClr val="dk1"/>
              </a:solidFill>
              <a:latin typeface="IBM Plex Sans"/>
              <a:sym typeface="IBM Plex Sans"/>
            </a:endParaRPr>
          </a:p>
          <a:p>
            <a:pPr>
              <a:lnSpc>
                <a:spcPct val="115000"/>
              </a:lnSpc>
              <a:spcBef>
                <a:spcPts val="1067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и разнообразие встроенных функций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позволяют разрабатывать различные методы решения прикладных задач.</a:t>
            </a: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8215667" y="2987051"/>
            <a:ext cx="3268000" cy="141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массивами данных</a:t>
            </a:r>
            <a:endParaRPr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6933">
              <a:lnSpc>
                <a:spcPct val="115000"/>
              </a:lnSpc>
              <a:spcBef>
                <a:spcPts val="1067"/>
              </a:spcBef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озможность видеть промежуточные и итоговые результаты при изменении входных данных прямо в таблице.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81" y="2160000"/>
            <a:ext cx="602400" cy="6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48" y="2160000"/>
            <a:ext cx="602400" cy="6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681" y="2160000"/>
            <a:ext cx="602400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731667" y="1329364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b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600"/>
            </a:pPr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формул в таблицах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4467833" y="2987051"/>
            <a:ext cx="3268000" cy="116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1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Прозрачность</a:t>
            </a:r>
            <a:endParaRPr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ct val="115000"/>
              </a:lnSpc>
              <a:spcBef>
                <a:spcPts val="1067"/>
              </a:spcBef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Грамотное моделирование структуры электронной таблицы и применение формул делают решение наглядным.</a:t>
            </a:r>
            <a:endParaRPr sz="1400" dirty="0"/>
          </a:p>
        </p:txBody>
      </p:sp>
      <p:sp>
        <p:nvSpPr>
          <p:cNvPr id="379" name="Google Shape;379;p5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24304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мы: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648757" y="2201988"/>
            <a:ext cx="5136000" cy="374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освоим применение инструментов визуализации;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научимся методам прогнозирования с помощью инструментов 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рассмотрим работу с некоторыми статистическими и финансовыми функциями в 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79;p52">
            <a:extLst>
              <a:ext uri="{FF2B5EF4-FFF2-40B4-BE49-F238E27FC236}">
                <a16:creationId xmlns:a16="http://schemas.microsoft.com/office/drawing/2014/main" xmlns="" id="{0E63F98B-A9CD-1AE9-7317-27FAB8FCA9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5375275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</a:t>
            </a:r>
            <a:r>
              <a:rPr lang="ru-RU" sz="1200" dirty="0">
                <a:solidFill>
                  <a:schemeClr val="dk2"/>
                </a:solidFill>
                <a:latin typeface="IBM Plex Sans"/>
                <a:sym typeface="IBM Plex Sans"/>
              </a:rPr>
              <a:t>Применение формул в MS Excel. </a:t>
            </a:r>
            <a:r>
              <a:rPr lang="ru-RU" sz="1200" dirty="0" smtClean="0">
                <a:solidFill>
                  <a:schemeClr val="dk2"/>
                </a:solidFill>
                <a:latin typeface="IBM Plex Sans"/>
                <a:sym typeface="IBM Plex Sans"/>
              </a:rPr>
              <a:t>Функции</a:t>
            </a:r>
            <a:endParaRPr sz="1200" dirty="0"/>
          </a:p>
        </p:txBody>
      </p:sp>
      <p:pic>
        <p:nvPicPr>
          <p:cNvPr id="9" name="Google Shape;1096;p106" descr="preencoded.png">
            <a:extLst>
              <a:ext uri="{FF2B5EF4-FFF2-40B4-BE49-F238E27FC236}">
                <a16:creationId xmlns:a16="http://schemas.microsoft.com/office/drawing/2014/main" xmlns="" id="{8E76A559-7D49-17BF-CB5B-E430960577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7244" y="1680001"/>
            <a:ext cx="5307978" cy="335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2347032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/>
              <a:t>Спасибо за внимание!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ru" dirty="0"/>
              <a:t/>
            </a:r>
            <a:br>
              <a:rPr lang="ru" dirty="0"/>
            </a:br>
            <a:r>
              <a:rPr lang="ru" dirty="0"/>
              <a:t/>
            </a:r>
            <a:br>
              <a:rPr lang="ru" dirty="0"/>
            </a:br>
            <a:r>
              <a:rPr lang="en-US" sz="2400" dirty="0"/>
              <a:t>irenezernova@gmail.com</a:t>
            </a:r>
            <a:endParaRPr sz="2400" dirty="0"/>
          </a:p>
        </p:txBody>
      </p:sp>
      <p:sp>
        <p:nvSpPr>
          <p:cNvPr id="470" name="Google Shape;470;p6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/>
        </p:nvSpPr>
        <p:spPr>
          <a:xfrm>
            <a:off x="720000" y="924358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Смешанные ссылки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0" name="Google Shape;530;p72"/>
          <p:cNvSpPr txBox="1"/>
          <p:nvPr/>
        </p:nvSpPr>
        <p:spPr>
          <a:xfrm>
            <a:off x="720000" y="1768491"/>
            <a:ext cx="5136000" cy="209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Смешанная ссылка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номер строки(столбца) является абсолютным (отмечен 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$)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другой элемент адреса 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относительным.</a:t>
            </a:r>
          </a:p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ример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ссылка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$3 </a:t>
            </a:r>
            <a:r>
              <a:rPr lang="ru-RU" sz="1600" i="1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смешанная, в которой номер столбца будет относительным, а номер строки будет абсолютным.</a:t>
            </a:r>
            <a:endParaRPr sz="1600" i="1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72"/>
          <p:cNvSpPr txBox="1"/>
          <p:nvPr/>
        </p:nvSpPr>
        <p:spPr>
          <a:xfrm>
            <a:off x="6336000" y="4353666"/>
            <a:ext cx="5136000" cy="61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0927" marR="33866" indent="-237061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endParaRPr sz="1600" dirty="0"/>
          </a:p>
        </p:txBody>
      </p:sp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85853641-F8EB-C72F-B0D6-47B54BC766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ru-RU" sz="1400" dirty="0" smtClean="0"/>
              <a:t>Урок 2. Применение формул в MS Excel. Функции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52F53C-B3CE-1E7F-76B0-9C04EAE3DA31}"/>
              </a:ext>
            </a:extLst>
          </p:cNvPr>
          <p:cNvSpPr txBox="1"/>
          <p:nvPr/>
        </p:nvSpPr>
        <p:spPr>
          <a:xfrm>
            <a:off x="599836" y="3826679"/>
            <a:ext cx="6098582" cy="244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 копировании может меняться только элемент, перед которым нет $.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 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ссылку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$3 скопировать из ячейки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в ячейку С7, то в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будет ссылка на ячейку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и она будет иметь вид </a:t>
            </a:r>
            <a:r>
              <a:rPr lang="en-US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6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$3. </a:t>
            </a:r>
            <a:endParaRPr lang="en-US" sz="1600" i="1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Обратите внимание</a:t>
            </a:r>
            <a:r>
              <a:rPr lang="en-US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Если </a:t>
            </a:r>
            <a:r>
              <a:rPr lang="en-US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стоит перед номером столбца, например $</a:t>
            </a:r>
            <a:r>
              <a:rPr lang="en-US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3, то это </a:t>
            </a:r>
            <a:r>
              <a:rPr lang="ru-RU" sz="1600" b="1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смешанная ссылка</a:t>
            </a:r>
            <a:r>
              <a:rPr lang="ru-RU" sz="16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u-RU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b="1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5C96694-B6EC-FF14-78C4-4515B805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98" y="1121182"/>
            <a:ext cx="3325974" cy="22479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769C605-5E19-EB71-3721-8217A7A6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222" y="3556886"/>
            <a:ext cx="3799778" cy="2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720000" y="3024200"/>
            <a:ext cx="10752000" cy="8096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ru-RU" dirty="0">
                <a:latin typeface="IBM Plex Sans SemiBold" panose="020B0703050203000203" pitchFamily="34" charset="0"/>
              </a:rPr>
              <a:t>Для каких случаев могут понадобиться разные типы ссылок?</a:t>
            </a:r>
            <a:endParaRPr dirty="0">
              <a:latin typeface="IBM Plex Sans SemiBold" panose="020B070305020300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1</a:t>
            </a:r>
            <a:endParaRPr dirty="0">
              <a:latin typeface="IBM Plex Sans SemiBold" panose="020B070305020300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0" name="Google Shape;520;p71"/>
          <p:cNvSpPr txBox="1"/>
          <p:nvPr/>
        </p:nvSpPr>
        <p:spPr>
          <a:xfrm>
            <a:off x="719999" y="2731140"/>
            <a:ext cx="8670621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b="1" dirty="0">
                <a:latin typeface="IBM Plex Sans" panose="020B0503050203000203" pitchFamily="34" charset="0"/>
              </a:rPr>
              <a:t>Этапы решения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b="1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1:</a:t>
            </a:r>
            <a:r>
              <a:rPr lang="ru-RU" sz="1600" dirty="0">
                <a:latin typeface="IBM Plex Sans" panose="020B0503050203000203" pitchFamily="34" charset="0"/>
              </a:rPr>
              <a:t> Создание и форматирование заголовков </a:t>
            </a:r>
            <a:r>
              <a:rPr lang="ru-RU" sz="1600" dirty="0" smtClean="0">
                <a:latin typeface="IBM Plex Sans" panose="020B0503050203000203" pitchFamily="34" charset="0"/>
              </a:rPr>
              <a:t>таблицы.</a:t>
            </a: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2:</a:t>
            </a:r>
            <a:r>
              <a:rPr lang="ru-RU" sz="1600" dirty="0">
                <a:latin typeface="IBM Plex Sans" panose="020B0503050203000203" pitchFamily="34" charset="0"/>
              </a:rPr>
              <a:t> Ввод формулы в одну ячейку с учетом адресации и копирование ее в остальные ячейки </a:t>
            </a:r>
            <a:r>
              <a:rPr lang="ru-RU" sz="1600" dirty="0" smtClean="0">
                <a:latin typeface="IBM Plex Sans" panose="020B0503050203000203" pitchFamily="34" charset="0"/>
              </a:rPr>
              <a:t>таблицы.</a:t>
            </a:r>
            <a:endParaRPr lang="ru-RU" sz="1600" dirty="0">
              <a:latin typeface="IBM Plex Sans" panose="020B05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3:</a:t>
            </a:r>
            <a:r>
              <a:rPr lang="ru-RU" sz="1600" dirty="0">
                <a:latin typeface="IBM Plex Sans" panose="020B0503050203000203" pitchFamily="34" charset="0"/>
              </a:rPr>
              <a:t> Ввод числа </a:t>
            </a:r>
            <a:r>
              <a:rPr lang="en-US" sz="1600" dirty="0">
                <a:latin typeface="IBM Plex Sans" panose="020B0503050203000203" pitchFamily="34" charset="0"/>
              </a:rPr>
              <a:t>N </a:t>
            </a:r>
            <a:r>
              <a:rPr lang="ru-RU" sz="1600" dirty="0">
                <a:latin typeface="IBM Plex Sans" panose="020B0503050203000203" pitchFamily="34" charset="0"/>
              </a:rPr>
              <a:t>в пустую ячейку, изменение формулы и копирование скорректированной формулы в другие ячейки таблицы.</a:t>
            </a: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1867313" y="1520166"/>
            <a:ext cx="8670621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Задача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" panose="020B0503050203000203" pitchFamily="34" charset="0"/>
              </a:rPr>
              <a:t>Построить таблицу умножения чисел от 1 до 5 и добавить возможность умножения всех результатов на выбранное число </a:t>
            </a:r>
            <a:r>
              <a:rPr lang="en-US" sz="1600" dirty="0">
                <a:latin typeface="IBM Plex Sans" panose="020B0503050203000203" pitchFamily="34" charset="0"/>
              </a:rPr>
              <a:t>N.</a:t>
            </a:r>
            <a:endParaRPr lang="ru-RU" sz="1600" dirty="0">
              <a:latin typeface="IBM Plex Sans" panose="020B0503050203000203" pitchFamily="34" charset="0"/>
            </a:endParaRPr>
          </a:p>
        </p:txBody>
      </p:sp>
      <p:pic>
        <p:nvPicPr>
          <p:cNvPr id="9" name="Google Shape;995;p98">
            <a:extLst>
              <a:ext uri="{FF2B5EF4-FFF2-40B4-BE49-F238E27FC236}">
                <a16:creationId xmlns:a16="http://schemas.microsoft.com/office/drawing/2014/main" xmlns="" id="{A41EC462-C87C-D86A-3455-04E90C1CEE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596626"/>
            <a:ext cx="1004775" cy="68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</a:t>
            </a:r>
            <a:r>
              <a:rPr lang="ru" dirty="0" smtClean="0">
                <a:latin typeface="IBM Plex Sans SemiBold" panose="020B0703050203000203" pitchFamily="34" charset="0"/>
              </a:rPr>
              <a:t>всё </a:t>
            </a:r>
            <a:r>
              <a:rPr lang="ru" dirty="0">
                <a:latin typeface="IBM Plex Sans SemiBold" panose="020B0703050203000203" pitchFamily="34" charset="0"/>
              </a:rPr>
              <a:t>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34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20000" y="2530375"/>
            <a:ext cx="4783653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чисел от 1 до 5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ыделение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изменение заливки ячеек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чисел от 1 до 5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ыделение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изменение заливки ячеек</a:t>
            </a:r>
            <a:endParaRPr lang="en-US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ADDCF98-3E8F-F346-4575-1A333A22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46" y="2104846"/>
            <a:ext cx="5200954" cy="2121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1C2FD0-DDB9-9619-9D11-282CF85ABB06}"/>
              </a:ext>
            </a:extLst>
          </p:cNvPr>
          <p:cNvSpPr txBox="1"/>
          <p:nvPr/>
        </p:nvSpPr>
        <p:spPr>
          <a:xfrm>
            <a:off x="1645369" y="1396447"/>
            <a:ext cx="6094562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800" dirty="0">
                <a:latin typeface="IBM Plex Sans SemiBold" panose="020B0703050203000203" pitchFamily="34" charset="0"/>
              </a:rPr>
              <a:t>Этап 1. Создание и форматирование заголовков </a:t>
            </a:r>
            <a:r>
              <a:rPr lang="ru-RU" sz="1800" dirty="0" smtClean="0">
                <a:latin typeface="IBM Plex Sans SemiBold" panose="020B0703050203000203" pitchFamily="34" charset="0"/>
              </a:rPr>
              <a:t>таблицы</a:t>
            </a:r>
            <a:endParaRPr lang="ru-RU" sz="1800" dirty="0">
              <a:latin typeface="IBM Plex Sans SemiBold" panose="020B0703050203000203" pitchFamily="34" charset="0"/>
            </a:endParaRPr>
          </a:p>
        </p:txBody>
      </p:sp>
      <p:pic>
        <p:nvPicPr>
          <p:cNvPr id="11" name="Google Shape;984;p98">
            <a:extLst>
              <a:ext uri="{FF2B5EF4-FFF2-40B4-BE49-F238E27FC236}">
                <a16:creationId xmlns:a16="http://schemas.microsoft.com/office/drawing/2014/main" xmlns="" id="{95CB0D93-1D5A-6A8A-C88A-7796F8370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85321"/>
            <a:ext cx="905800" cy="9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311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20000" y="2561882"/>
            <a:ext cx="4783653" cy="387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пересечении строк с числами будет находиться их произведение. Используются ссылки и оператор умножения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значок звездочки (*).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Попытка использовать </a:t>
            </a:r>
            <a:r>
              <a:rPr lang="ru-RU" sz="14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тносительные ссылки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введена формула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2*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Скопируем формулу в диапазон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6.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FF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Убедимся, что результат получается не таким, какой нам нужен!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2EFA8FF-5613-F3EF-4360-EB95C9BE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10" y="2037025"/>
            <a:ext cx="4505325" cy="18002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A939002-5071-5D62-6E9C-782B808B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22" y="4501644"/>
            <a:ext cx="4533900" cy="1752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61BEAE-AE0B-BD93-6A24-1AFC226D3060}"/>
              </a:ext>
            </a:extLst>
          </p:cNvPr>
          <p:cNvSpPr txBox="1"/>
          <p:nvPr/>
        </p:nvSpPr>
        <p:spPr>
          <a:xfrm>
            <a:off x="1645369" y="1406106"/>
            <a:ext cx="6094562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800" dirty="0">
                <a:latin typeface="IBM Plex Sans SemiBold" panose="020B0703050203000203" pitchFamily="34" charset="0"/>
              </a:rPr>
              <a:t>Этап 2. Ввод формулы в ячейку с учетом </a:t>
            </a:r>
            <a:r>
              <a:rPr lang="ru-RU" sz="1800" dirty="0" smtClean="0">
                <a:latin typeface="IBM Plex Sans SemiBold" panose="020B0703050203000203" pitchFamily="34" charset="0"/>
              </a:rPr>
              <a:t>адресации</a:t>
            </a:r>
            <a:endParaRPr lang="ru-RU" sz="1800" dirty="0">
              <a:latin typeface="IBM Plex Sans SemiBold" panose="020B0703050203000203" pitchFamily="34" charset="0"/>
            </a:endParaRPr>
          </a:p>
        </p:txBody>
      </p:sp>
      <p:pic>
        <p:nvPicPr>
          <p:cNvPr id="12" name="Google Shape;984;p98">
            <a:extLst>
              <a:ext uri="{FF2B5EF4-FFF2-40B4-BE49-F238E27FC236}">
                <a16:creationId xmlns:a16="http://schemas.microsoft.com/office/drawing/2014/main" xmlns="" id="{A40020DD-67E0-D1A7-AB8B-4559B35FDC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330631"/>
            <a:ext cx="905800" cy="9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09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cxnSpLocks/>
            <a:stCxn id="265" idx="4"/>
            <a:endCxn id="24" idx="0"/>
          </p:cNvCxnSpPr>
          <p:nvPr/>
        </p:nvCxnSpPr>
        <p:spPr>
          <a:xfrm>
            <a:off x="954367" y="2388801"/>
            <a:ext cx="20" cy="65422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cxnSpLocks/>
            <a:stCxn id="268" idx="4"/>
            <a:endCxn id="270" idx="2"/>
          </p:cNvCxnSpPr>
          <p:nvPr/>
        </p:nvCxnSpPr>
        <p:spPr>
          <a:xfrm rot="5400000" flipH="1" flipV="1">
            <a:off x="2947277" y="263537"/>
            <a:ext cx="2378429" cy="6364209"/>
          </a:xfrm>
          <a:prstGeom prst="bentConnector4">
            <a:avLst>
              <a:gd name="adj1" fmla="val -34001"/>
              <a:gd name="adj2" fmla="val 5184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1324524" y="1920000"/>
            <a:ext cx="1704000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" sz="1200" dirty="0">
                <a:latin typeface="IBM Plex Sans"/>
                <a:ea typeface="IBM Plex Sans"/>
                <a:cs typeface="IBM Plex Sans"/>
                <a:sym typeface="IBM Plex Sans"/>
              </a:rPr>
              <a:t>Основы работы с электронными </a:t>
            </a:r>
            <a:r>
              <a:rPr lang="ru" sz="1200" dirty="0" smtClean="0">
                <a:latin typeface="IBM Plex Sans"/>
                <a:ea typeface="IBM Plex Sans"/>
                <a:cs typeface="IBM Plex Sans"/>
                <a:sym typeface="IBM Plex Sans"/>
              </a:rPr>
              <a:t>таблицами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719967" y="1920001"/>
            <a:ext cx="468800" cy="468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333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719988" y="4166056"/>
            <a:ext cx="468800" cy="468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333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 rot="21536010">
            <a:off x="7318556" y="2017664"/>
            <a:ext cx="468800" cy="468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333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344000" y="2963786"/>
            <a:ext cx="1704000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Применение формул. </a:t>
            </a:r>
            <a:r>
              <a:rPr lang="ru-RU" sz="1200" dirty="0" smtClean="0">
                <a:latin typeface="IBM Plex Sans"/>
                <a:ea typeface="IBM Plex Sans"/>
                <a:cs typeface="IBM Plex Sans"/>
                <a:sym typeface="IBM Plex Sans"/>
              </a:rPr>
              <a:t>Функции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7880826" y="4535160"/>
            <a:ext cx="1704000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Применение макросов в </a:t>
            </a:r>
            <a:r>
              <a:rPr lang="en-US" sz="1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</a:t>
            </a:r>
            <a:r>
              <a:rPr lang="ru-RU" sz="1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Разработка макросов</a:t>
            </a:r>
            <a:endParaRPr sz="1200" dirty="0">
              <a:latin typeface="IBM Plex Sans" panose="020B0503050203000203" pitchFamily="34" charset="0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7885599" y="2185282"/>
            <a:ext cx="1575851" cy="451196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Анализ данных. </a:t>
            </a:r>
            <a:r>
              <a:rPr lang="ru-RU" sz="1200" dirty="0" smtClean="0">
                <a:latin typeface="IBM Plex Sans"/>
                <a:ea typeface="IBM Plex Sans"/>
                <a:cs typeface="IBM Plex Sans"/>
                <a:sym typeface="IBM Plex Sans"/>
              </a:rPr>
              <a:t>Часть1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indent="0">
              <a:lnSpc>
                <a:spcPct val="114000"/>
              </a:lnSpc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План курса</a:t>
            </a:r>
            <a:r>
              <a:rPr lang="ru-RU" dirty="0"/>
              <a:t> «Электронные таблицы в аналитике»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sz="1200" dirty="0"/>
          </a:p>
        </p:txBody>
      </p:sp>
      <p:cxnSp>
        <p:nvCxnSpPr>
          <p:cNvPr id="277" name="Google Shape;277;p48"/>
          <p:cNvCxnSpPr>
            <a:cxnSpLocks/>
            <a:stCxn id="278" idx="4"/>
            <a:endCxn id="279" idx="0"/>
          </p:cNvCxnSpPr>
          <p:nvPr/>
        </p:nvCxnSpPr>
        <p:spPr>
          <a:xfrm>
            <a:off x="7552956" y="3308263"/>
            <a:ext cx="0" cy="3759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7552956" y="4153062"/>
            <a:ext cx="0" cy="36449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7880826" y="2826765"/>
            <a:ext cx="1390993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Анализ данных. Часть 2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7318556" y="2839463"/>
            <a:ext cx="468800" cy="468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333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7318556" y="3684262"/>
            <a:ext cx="468800" cy="468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333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7318556" y="4517560"/>
            <a:ext cx="468800" cy="468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333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7880826" y="3697642"/>
            <a:ext cx="1704000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 «что если». Надстройки </a:t>
            </a:r>
            <a:r>
              <a:rPr lang="en-US" sz="1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</a:t>
            </a:r>
            <a:endParaRPr sz="12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1282258" y="4664639"/>
            <a:ext cx="1704000" cy="4512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Инструменты визуализации в </a:t>
            </a:r>
            <a:r>
              <a:rPr lang="en-US" sz="1200" dirty="0">
                <a:latin typeface="IBM Plex Sans"/>
                <a:ea typeface="IBM Plex Sans"/>
                <a:cs typeface="IBM Plex Sans"/>
                <a:sym typeface="IBM Plex Sans"/>
              </a:rPr>
              <a:t>MS </a:t>
            </a:r>
            <a:r>
              <a:rPr lang="en-US" sz="1200" dirty="0"/>
              <a:t>Excel</a:t>
            </a:r>
            <a:r>
              <a:rPr lang="ru-RU" sz="1200" dirty="0">
                <a:latin typeface="IBM Plex Sans" panose="020B0503050203000203" pitchFamily="34" charset="0"/>
                <a:cs typeface="Times New Roman" panose="02020603050405020304" pitchFamily="18" charset="0"/>
              </a:rPr>
              <a:t>. Э</a:t>
            </a:r>
            <a:r>
              <a:rPr lang="ru-RU" sz="12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лементы статистики и </a:t>
            </a:r>
            <a:r>
              <a:rPr lang="ru-RU" sz="1200" dirty="0" smtClean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прогнозирования</a:t>
            </a:r>
            <a:endParaRPr lang="ru-R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4000"/>
              </a:lnSpc>
            </a:pP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" name="Google Shape;277;p48">
            <a:extLst>
              <a:ext uri="{FF2B5EF4-FFF2-40B4-BE49-F238E27FC236}">
                <a16:creationId xmlns:a16="http://schemas.microsoft.com/office/drawing/2014/main" xmlns="" id="{3C7AB093-DFA7-B0DA-65F2-056DCEE5BA28}"/>
              </a:ext>
            </a:extLst>
          </p:cNvPr>
          <p:cNvCxnSpPr>
            <a:cxnSpLocks/>
            <a:stCxn id="270" idx="4"/>
            <a:endCxn id="278" idx="0"/>
          </p:cNvCxnSpPr>
          <p:nvPr/>
        </p:nvCxnSpPr>
        <p:spPr>
          <a:xfrm flipH="1">
            <a:off x="7552956" y="2486423"/>
            <a:ext cx="4363" cy="35304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65;p48">
            <a:extLst>
              <a:ext uri="{FF2B5EF4-FFF2-40B4-BE49-F238E27FC236}">
                <a16:creationId xmlns:a16="http://schemas.microsoft.com/office/drawing/2014/main" xmlns="" id="{B003E981-2C75-E291-575E-DBC10B3A6431}"/>
              </a:ext>
            </a:extLst>
          </p:cNvPr>
          <p:cNvSpPr/>
          <p:nvPr/>
        </p:nvSpPr>
        <p:spPr>
          <a:xfrm>
            <a:off x="719987" y="3043029"/>
            <a:ext cx="468800" cy="468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333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333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0" name="Google Shape;264;p48">
            <a:extLst>
              <a:ext uri="{FF2B5EF4-FFF2-40B4-BE49-F238E27FC236}">
                <a16:creationId xmlns:a16="http://schemas.microsoft.com/office/drawing/2014/main" xmlns="" id="{7615325A-39C2-06A6-3FCE-1E234D41D2F7}"/>
              </a:ext>
            </a:extLst>
          </p:cNvPr>
          <p:cNvCxnSpPr>
            <a:cxnSpLocks/>
            <a:stCxn id="24" idx="4"/>
            <a:endCxn id="268" idx="0"/>
          </p:cNvCxnSpPr>
          <p:nvPr/>
        </p:nvCxnSpPr>
        <p:spPr>
          <a:xfrm>
            <a:off x="954387" y="3511829"/>
            <a:ext cx="1" cy="65422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20000" y="1578471"/>
            <a:ext cx="4783653" cy="442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2. Ввод формулы в ячейку с учетом </a:t>
            </a:r>
            <a:r>
              <a:rPr lang="ru-RU" sz="1600" dirty="0" smtClean="0">
                <a:latin typeface="IBM Plex Sans SemiBold" panose="020B0703050203000203" pitchFamily="34" charset="0"/>
              </a:rPr>
              <a:t>адресации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смешанных ссылок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нужны значения только из столбца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A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и только из строки 1, формула примет вид: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= </a:t>
            </a:r>
            <a:r>
              <a:rPr lang="en-US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</a:t>
            </a: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$1*$</a:t>
            </a:r>
            <a:r>
              <a:rPr lang="en-US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A</a:t>
            </a: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Скопируем формулу в диапазон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6.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Получаем верный результат!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9ABE815-2AD3-AE99-2796-23D008D7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88" y="1578471"/>
            <a:ext cx="4572000" cy="18478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F8665AFA-A683-D9EB-66F1-B4BD38AA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63" y="4146923"/>
            <a:ext cx="45434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20000" y="2570509"/>
            <a:ext cx="4783653" cy="399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Введем в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число (в примере 10). Меняем формулу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умножив имеющееся в ней выражение на значение из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в виде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абсолютной ссылки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$1*$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2*$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$1. 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Скопируем новую формулу в диапазон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6.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Вся таблица умножилась на 10!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C187572-8362-71B1-6EF1-24A49DDF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74" y="2321899"/>
            <a:ext cx="4572000" cy="1828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36FA8D8-0C93-D5B2-4C98-63023F4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74" y="4455697"/>
            <a:ext cx="4543425" cy="1857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054F4D-3350-AC2A-7E6D-BE3392570304}"/>
              </a:ext>
            </a:extLst>
          </p:cNvPr>
          <p:cNvSpPr txBox="1"/>
          <p:nvPr/>
        </p:nvSpPr>
        <p:spPr>
          <a:xfrm>
            <a:off x="1625799" y="1339644"/>
            <a:ext cx="977832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800" dirty="0">
                <a:latin typeface="IBM Plex Sans SemiBold" panose="020B0703050203000203" pitchFamily="34" charset="0"/>
              </a:rPr>
              <a:t>Этап 3. Ввод числа </a:t>
            </a:r>
            <a:r>
              <a:rPr lang="en-US" sz="1800" dirty="0">
                <a:latin typeface="IBM Plex Sans SemiBold" panose="020B0703050203000203" pitchFamily="34" charset="0"/>
              </a:rPr>
              <a:t>N </a:t>
            </a:r>
            <a:r>
              <a:rPr lang="ru-RU" sz="1800" dirty="0">
                <a:latin typeface="IBM Plex Sans SemiBold" panose="020B0703050203000203" pitchFamily="34" charset="0"/>
              </a:rPr>
              <a:t>в пустую ячейку, изменение формулы и копирование скорректированной формулы в другие ячейки </a:t>
            </a:r>
            <a:r>
              <a:rPr lang="ru-RU" sz="1800" dirty="0" smtClean="0">
                <a:latin typeface="IBM Plex Sans SemiBold" panose="020B0703050203000203" pitchFamily="34" charset="0"/>
              </a:rPr>
              <a:t>таблицы</a:t>
            </a:r>
            <a:endParaRPr lang="ru-RU" sz="1800" dirty="0">
              <a:latin typeface="IBM Plex Sans SemiBold" panose="020B0703050203000203" pitchFamily="34" charset="0"/>
            </a:endParaRPr>
          </a:p>
        </p:txBody>
      </p:sp>
      <p:pic>
        <p:nvPicPr>
          <p:cNvPr id="12" name="Google Shape;984;p98">
            <a:extLst>
              <a:ext uri="{FF2B5EF4-FFF2-40B4-BE49-F238E27FC236}">
                <a16:creationId xmlns:a16="http://schemas.microsoft.com/office/drawing/2014/main" xmlns="" id="{E09A438A-09DB-D2F1-C9AE-393E49F32E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260432"/>
            <a:ext cx="905800" cy="9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69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1. Таблица умножения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20000" y="1578471"/>
            <a:ext cx="10520219" cy="382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Вывод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сылки позволяют оптимизировать процесс расчетов при копировании формул </a:t>
            </a:r>
            <a:r>
              <a:rPr lang="ru-RU" sz="18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Вам не придется создавать отдельные формулы для каждой строки или столбца.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Грамотное применение ссылок позволит применить действие сразу на большом объеме данных с помощью копирования формул.</a:t>
            </a: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976;p97">
            <a:extLst>
              <a:ext uri="{FF2B5EF4-FFF2-40B4-BE49-F238E27FC236}">
                <a16:creationId xmlns:a16="http://schemas.microsoft.com/office/drawing/2014/main" xmlns="" id="{613D4993-7359-1D46-13C2-8D89F9A00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513" y="4459858"/>
            <a:ext cx="3009487" cy="18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48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87377" y="1727600"/>
            <a:ext cx="5136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dirty="0">
                <a:effectLst/>
                <a:latin typeface="IBM Plex Sans SemiBold" panose="020B07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Операции и функции в формулах.</a:t>
            </a:r>
            <a:endParaRPr sz="3600" dirty="0">
              <a:latin typeface="IBM Plex Sans SemiBold" panose="020B0703050203000203" pitchFamily="34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003F3AB2-377A-B0F2-7269-8577CFD3F1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8" name="Google Shape;1111;p107" descr="preencoded.png">
            <a:extLst>
              <a:ext uri="{FF2B5EF4-FFF2-40B4-BE49-F238E27FC236}">
                <a16:creationId xmlns:a16="http://schemas.microsoft.com/office/drawing/2014/main" xmlns="" id="{1372B749-8CE8-4AFA-C184-6E4EAC070C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204" y="4192438"/>
            <a:ext cx="3390181" cy="218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429834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Операции </a:t>
            </a:r>
            <a:r>
              <a:rPr lang="ru-RU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простые арифметические и логические действия в формулах.</a:t>
            </a: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b="1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ператоры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символы, представляющие базовые операции в </a:t>
            </a: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</a:pP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Приоритет операций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определяет очередность их выполнения и чем он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выше, тем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раньше выполняется операция относительно остальных. Если приоритет одинаковый</a:t>
            </a:r>
            <a:r>
              <a:rPr lang="en-US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операции выполняются слева направо по порядку. Выражения в скобках выполняются в первую очередь.</a:t>
            </a: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 операторы в </a:t>
            </a: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ru-RU" dirty="0" smtClean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бинарные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есть применяются к двум элементам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операндам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15000"/>
              </a:lnSpc>
            </a:pP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i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&lt;значок операции&gt;</a:t>
            </a: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ct val="115000"/>
              </a:lnSpc>
            </a:pP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 </a:t>
            </a:r>
            <a:r>
              <a:rPr lang="en-US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i="1" dirty="0">
                <a:solidFill>
                  <a:srgbClr val="7030A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7030A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c*d.</a:t>
            </a:r>
            <a:endParaRPr lang="ru-RU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Операции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Google Shape;1041;p101">
            <a:extLst>
              <a:ext uri="{FF2B5EF4-FFF2-40B4-BE49-F238E27FC236}">
                <a16:creationId xmlns:a16="http://schemas.microsoft.com/office/drawing/2014/main" xmlns="" id="{169A7422-C740-2848-E318-11ED3311B1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9986" y="4818960"/>
            <a:ext cx="1215750" cy="1399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79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1402625"/>
            <a:ext cx="10752000" cy="37663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операций, использующихся в формулах </a:t>
            </a:r>
            <a:r>
              <a:rPr lang="en-US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</a:t>
            </a: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Операции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graphicFrame>
        <p:nvGraphicFramePr>
          <p:cNvPr id="5" name="Google Shape;647;p81">
            <a:extLst>
              <a:ext uri="{FF2B5EF4-FFF2-40B4-BE49-F238E27FC236}">
                <a16:creationId xmlns:a16="http://schemas.microsoft.com/office/drawing/2014/main" xmlns="" id="{9D04767E-7E7E-5740-0A05-E15177BAF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816832"/>
              </p:ext>
            </p:extLst>
          </p:nvPr>
        </p:nvGraphicFramePr>
        <p:xfrm>
          <a:off x="719999" y="1845250"/>
          <a:ext cx="10994853" cy="41411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3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425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66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820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33001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Приоритет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25633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Оператор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2340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Определение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2340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Пример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23767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6821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1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a^b</a:t>
                      </a:r>
                      <a:endParaRPr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Возведение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в степень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3^2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9</a:t>
                      </a:r>
                      <a:endParaRPr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143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a*b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a/b</a:t>
                      </a:r>
                      <a:endParaRPr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34988" algn="l"/>
                        </a:tabLst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Умножение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на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</a:p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34988" algn="l"/>
                        </a:tabLst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Деление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на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4*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8</a:t>
                      </a:r>
                    </a:p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6/2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64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a+b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a-b</a:t>
                      </a:r>
                      <a:endParaRPr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"/>
                        </a:rPr>
                        <a:t>Сложение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и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Вычитание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 из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1950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4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+2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6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5-2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547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4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a&amp;b</a:t>
                      </a:r>
                      <a:endParaRPr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367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Конкатенация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и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 </a:t>
                      </a:r>
                    </a:p>
                  </a:txBody>
                  <a:tcPr marL="0" marR="0" marT="367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12&amp;5</a:t>
                      </a:r>
                    </a:p>
                    <a:p>
                      <a:pPr marL="36195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125</a:t>
                      </a:r>
                    </a:p>
                    <a:p>
                      <a:pPr marL="36195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7473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5</a:t>
                      </a:r>
                      <a:endParaRPr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a=b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a&gt;b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a&lt;b</a:t>
                      </a:r>
                      <a:endParaRPr sz="16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Сравнение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: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равно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  <a:p>
                      <a:pPr marL="630238" marR="0" lvl="0" indent="-95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Сравнение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: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больше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  <a:p>
                      <a:pPr marL="630238" marR="0" lvl="0" indent="-95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Сравнение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: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a 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меньше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  <a:sym typeface="Times New Roman"/>
                        </a:rPr>
                        <a:t>b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  <a:p>
                      <a:pPr marL="630238" marR="0" lvl="0" indent="-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3=8</a:t>
                      </a: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ЛОЖЬ</a:t>
                      </a:r>
                    </a:p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3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&lt;8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ИСТИНА</a:t>
                      </a:r>
                    </a:p>
                    <a:p>
                      <a:pPr marL="361950" indent="-952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Выражение: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3&gt;8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  <a:p>
                      <a:pPr marL="361950" indent="0" algn="l" defTabSz="914400" rtl="0" eaLnBrk="1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Результат: ЛОЖЬ</a:t>
                      </a:r>
                      <a:endParaRPr sz="1200" kern="120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+mn-ea"/>
                        <a:cs typeface="+mn-cs"/>
                        <a:sym typeface="IBM Plex Sans"/>
                      </a:endParaRPr>
                    </a:p>
                  </a:txBody>
                  <a:tcPr marL="0" marR="0" marT="367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95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Встроенные</a:t>
            </a:r>
            <a:r>
              <a:rPr lang="ru-RU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функции </a:t>
            </a: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</a:t>
            </a: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функции, которые уже предустановлены в табличном процессоре и, обрабатывают аргументы по определенному алгоритму, возвращая результат по окончанию своей работы.</a:t>
            </a:r>
            <a:endParaRPr lang="en-US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en-US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Аргументы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значения, которые требуется ввести в функцию для корректной работы алгоритма и получения нужных значений.</a:t>
            </a: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059;p103">
            <a:extLst>
              <a:ext uri="{FF2B5EF4-FFF2-40B4-BE49-F238E27FC236}">
                <a16:creationId xmlns:a16="http://schemas.microsoft.com/office/drawing/2014/main" xmlns="" id="{2CE2A375-0511-20D1-6927-489104D49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652" y="4638414"/>
            <a:ext cx="1135949" cy="148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5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578000"/>
            <a:ext cx="4982531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Любые функции можно использовать в ячейке, прописав их в </a:t>
            </a:r>
            <a:r>
              <a:rPr lang="ru-RU" sz="1400" b="1" dirty="0">
                <a:latin typeface="IBM Plex Sans" panose="020B0503050203000203" pitchFamily="34" charset="0"/>
                <a:cs typeface="Times New Roman" panose="02020603050405020304" pitchFamily="18" charset="0"/>
              </a:rPr>
              <a:t>строке формул</a:t>
            </a:r>
            <a:r>
              <a:rPr lang="ru-RU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, но некоторые, такие как «Автосумма» можно применить нажатием кнопки в ленте интерфейса MS Excel. </a:t>
            </a:r>
            <a:endParaRPr lang="en-US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en-US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en-US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Чтобы использовать функцию суммы, нужно:</a:t>
            </a:r>
            <a:endParaRPr lang="en-US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Выделить ячейку </a:t>
            </a:r>
            <a:r>
              <a:rPr lang="en-US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&gt;&gt; </a:t>
            </a:r>
            <a:r>
              <a:rPr lang="ru-RU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написать в строке формул</a:t>
            </a:r>
            <a:r>
              <a:rPr lang="en-US" sz="1400" dirty="0">
                <a:latin typeface="IBM Plex Sans" panose="020B0503050203000203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=СУММ(&lt;диапазон суммирования&gt;)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400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i="1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en-US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нажать </a:t>
            </a:r>
            <a:r>
              <a:rPr lang="en-US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</a:p>
          <a:p>
            <a:pPr marL="0" indent="0">
              <a:lnSpc>
                <a:spcPct val="115000"/>
              </a:lnSpc>
            </a:pPr>
            <a:endParaRPr lang="en-US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en-US" sz="14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введении функции, </a:t>
            </a:r>
            <a:r>
              <a:rPr lang="en-US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автоматически предложит подсказки под строкой формул, можно выбрать нужную стрелками клавиатуры и нажатием клавиши </a:t>
            </a:r>
            <a:r>
              <a:rPr lang="en-US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15000"/>
              </a:lnSpc>
            </a:pPr>
            <a:endParaRPr lang="ru-RU" sz="18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1111670-F6DB-BE57-CCB2-AAC5454E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71" y="2428490"/>
            <a:ext cx="4933042" cy="23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578000"/>
            <a:ext cx="10752000" cy="74956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 можно указать в таблице с помощью мыши или написать его имя непосредственно в строке формул. </a:t>
            </a:r>
            <a:endParaRPr lang="ru-RU" sz="14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C138319-2F15-A3BD-0F95-7DD506009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62" y="2327564"/>
            <a:ext cx="4750627" cy="3973483"/>
          </a:xfrm>
          <a:prstGeom prst="rect">
            <a:avLst/>
          </a:prstGeom>
        </p:spPr>
      </p:pic>
      <p:pic>
        <p:nvPicPr>
          <p:cNvPr id="10" name="Google Shape;1070;p104" descr="preencoded.png">
            <a:extLst>
              <a:ext uri="{FF2B5EF4-FFF2-40B4-BE49-F238E27FC236}">
                <a16:creationId xmlns:a16="http://schemas.microsoft.com/office/drawing/2014/main" xmlns="" id="{E65AB642-E985-7F8A-28B3-1FAE803E5C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" y="4159828"/>
            <a:ext cx="1818024" cy="2240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47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578000"/>
            <a:ext cx="10752000" cy="74956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8255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Слева от строки функций можно нажать кнопку «Вставить функцию» и в диалоговом окне найти</a:t>
            </a:r>
            <a:r>
              <a:rPr lang="en-US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нужную. 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4994B67-73D1-ABDF-1800-CCE2E8FF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60" y="2327564"/>
            <a:ext cx="5475866" cy="3949925"/>
          </a:xfrm>
          <a:prstGeom prst="rect">
            <a:avLst/>
          </a:prstGeom>
        </p:spPr>
      </p:pic>
      <p:pic>
        <p:nvPicPr>
          <p:cNvPr id="9" name="Google Shape;1072;p104" descr="preencoded.png">
            <a:extLst>
              <a:ext uri="{FF2B5EF4-FFF2-40B4-BE49-F238E27FC236}">
                <a16:creationId xmlns:a16="http://schemas.microsoft.com/office/drawing/2014/main" xmlns="" id="{E29A237A-9D1D-6B81-AFFD-B5005F34AD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0596" y="4917058"/>
            <a:ext cx="1652047" cy="1464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96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731667" y="960068"/>
            <a:ext cx="107520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SzPts val="600"/>
            </a:pPr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прошлом занятии: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720725" y="1691927"/>
            <a:ext cx="10762942" cy="3702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мы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изучили концепцию электронных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таблиц; 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узнали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какие программы позволяют работать с электронными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таблицами;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освоили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навыки работы с таблицами: создание таблиц и ввод данных, форматирование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ячеек; 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r>
              <a:rPr lang="ru-RU" sz="16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научились 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рименять некоторые встроенные функции: Автосумма, Автозаполнение и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Экспресс-анализ;</a:t>
            </a:r>
            <a:endParaRPr lang="ru-RU" sz="16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Font typeface="Arial" panose="020B0604020202020204" pitchFamily="34" charset="0"/>
              <a:buChar char="•"/>
              <a:tabLst>
                <a:tab pos="5934075" algn="r"/>
              </a:tabLst>
            </a:pPr>
            <a:r>
              <a:rPr lang="ru-RU" sz="16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узнали</a:t>
            </a:r>
            <a:r>
              <a:rPr lang="ru-RU" sz="16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какие есть м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етоды защиты данных от несанкционированного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доступа.</a:t>
            </a:r>
            <a:endParaRPr lang="ru-RU" sz="16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76;p48">
            <a:extLst>
              <a:ext uri="{FF2B5EF4-FFF2-40B4-BE49-F238E27FC236}">
                <a16:creationId xmlns:a16="http://schemas.microsoft.com/office/drawing/2014/main" xmlns="" id="{CC7AA57B-C813-8F45-85BF-2DB53A46C9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Google Shape;1088;p105" descr="preencoded.png">
            <a:extLst>
              <a:ext uri="{FF2B5EF4-FFF2-40B4-BE49-F238E27FC236}">
                <a16:creationId xmlns:a16="http://schemas.microsoft.com/office/drawing/2014/main" xmlns="" id="{40E16AC2-BBD0-5D3E-049A-B5A26328AB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4673" y="4560840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</a:pPr>
            <a:r>
              <a:rPr lang="ru-RU" sz="3600" b="1" spc="75" dirty="0">
                <a:solidFill>
                  <a:schemeClr val="bg1"/>
                </a:solidFill>
                <a:latin typeface="IBM Plex Sans SemiBold" panose="020B0703050203000203" pitchFamily="34" charset="0"/>
              </a:rPr>
              <a:t>Применение встроенных функций </a:t>
            </a: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 в MS Excel для </a:t>
            </a:r>
            <a:r>
              <a:rPr lang="ru-RU" sz="3600" b="1" spc="75" dirty="0" smtClean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вычислений</a:t>
            </a: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/>
            </a:r>
            <a:b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</a:b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/>
            </a:r>
            <a:b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</a:br>
            <a:r>
              <a:rPr lang="ru-RU" sz="3600" b="1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 </a:t>
            </a:r>
          </a:p>
        </p:txBody>
      </p:sp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41CC1A3E-7117-6AC4-3628-83343BF029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Функции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Google Shape;1058;p103">
            <a:extLst>
              <a:ext uri="{FF2B5EF4-FFF2-40B4-BE49-F238E27FC236}">
                <a16:creationId xmlns:a16="http://schemas.microsoft.com/office/drawing/2014/main" xmlns="" id="{04BA1D1F-4CF3-8A27-6FD2-78B5E418D4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1" y="3575648"/>
            <a:ext cx="1768352" cy="232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720000" y="894678"/>
            <a:ext cx="7944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600"/>
            </a:pPr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Категории функций.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720000" y="2049676"/>
            <a:ext cx="10618560" cy="378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133" rIns="0" bIns="0" numCol="2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Финансовые.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Дата 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Математические.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Статистические.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Ссылки и массивы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для работы с массивами внутри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 с базой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данных.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Текстовые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различные функции для обработки текстовой и символьной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информации.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Логические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функции, позволяющие организовать ветвление, переключение и работающие с логическими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значениями.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свойств 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значений.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Инженерные.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Аналитические - предназначены для работы с кубом данных или трехмерным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массивом.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Совместимость - эти функции в Excel 2010 и более поздних версиях были заменены новыми функциями с повышенной точностью и именами, которые лучше отражают их назначение. Их по-прежнему можно использовать для совместимости с более ранними версиями Excel, однако если обратная совместимость не является необходимым условием, рекомендуется перейти на новые разновидности этих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функций.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для работы с веб-страницами и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данными.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sz="140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DE35E0D6-1CAF-5F26-90BB-321D80927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Функции</a:t>
            </a:r>
            <a:endParaRPr sz="1200" dirty="0"/>
          </a:p>
        </p:txBody>
      </p:sp>
      <p:sp>
        <p:nvSpPr>
          <p:cNvPr id="5" name="Google Shape;520;p71">
            <a:extLst>
              <a:ext uri="{FF2B5EF4-FFF2-40B4-BE49-F238E27FC236}">
                <a16:creationId xmlns:a16="http://schemas.microsoft.com/office/drawing/2014/main" xmlns="" id="{1E55CAE1-C17A-3C8B-FBEF-ADA2A90D1838}"/>
              </a:ext>
            </a:extLst>
          </p:cNvPr>
          <p:cNvSpPr txBox="1"/>
          <p:nvPr/>
        </p:nvSpPr>
        <p:spPr>
          <a:xfrm>
            <a:off x="720000" y="1483367"/>
            <a:ext cx="10752000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существуют следующие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встроенных функций:</a:t>
            </a: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1101;p106" descr="preencoded.png">
            <a:extLst>
              <a:ext uri="{FF2B5EF4-FFF2-40B4-BE49-F238E27FC236}">
                <a16:creationId xmlns:a16="http://schemas.microsoft.com/office/drawing/2014/main" xmlns="" id="{0332EC2E-811E-8809-FC14-68A6218BCC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118" y="5196641"/>
            <a:ext cx="2087882" cy="1281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53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Краткое описание каждой функции присутствует в диалоговом окне </a:t>
            </a:r>
            <a:r>
              <a:rPr lang="en-US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выборе функции.</a:t>
            </a: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состоит из </a:t>
            </a: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названия функции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скобок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которые идут после названия без пробела и </a:t>
            </a: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аргументов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, которые указываются внутри скобок через разделитель «;» (точка с запятой). </a:t>
            </a: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Аргументы функции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значения, которые требуется ввести в функцию для корректной работы алгоритма и получения нужных значений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правила записи функций, операций и имен переменных, для корректной работы программ.</a:t>
            </a: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Встроенные 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059;p103">
            <a:extLst>
              <a:ext uri="{FF2B5EF4-FFF2-40B4-BE49-F238E27FC236}">
                <a16:creationId xmlns:a16="http://schemas.microsoft.com/office/drawing/2014/main" xmlns="" id="{1032AD67-89DC-5F32-9839-9C3ADE298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217" y="5241252"/>
            <a:ext cx="843783" cy="1168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81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все 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553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2</a:t>
            </a:r>
            <a:endParaRPr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5361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Ситуация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Известно, что в диетологии, физиологии и спорте используются различные показатели для расчета грамотного питания и нагрузок. Нужно рассчитать: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 массы тела (ИМТ)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число, которое показывает соотношение массы и роста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человека; </a:t>
            </a: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показатель базального метаболизма (ПБМ)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калорий, необходимое для жизнедеятельности организма без учета физических нагрузок, рассчитывается по формуле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Харриса-Бенедикта; </a:t>
            </a: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рекомендованную суточную калорийность (РСК)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норма калорий в сутки, с учетом активности.</a:t>
            </a: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dirty="0"/>
          </a:p>
          <a:p>
            <a:pPr marL="0" indent="0">
              <a:lnSpc>
                <a:spcPct val="115000"/>
              </a:lnSpc>
            </a:pPr>
            <a:endParaRPr lang="ru-RU" dirty="0"/>
          </a:p>
          <a:p>
            <a:pPr marL="0" indent="0">
              <a:lnSpc>
                <a:spcPct val="115000"/>
              </a:lnSpc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Выполним решение с использованием электронной таблицы.</a:t>
            </a:r>
            <a:endParaRPr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098;p106" descr="preencoded.png">
            <a:extLst>
              <a:ext uri="{FF2B5EF4-FFF2-40B4-BE49-F238E27FC236}">
                <a16:creationId xmlns:a16="http://schemas.microsoft.com/office/drawing/2014/main" xmlns="" id="{F5768A80-CE69-71FA-2C62-ED1C78E79E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695" y="4671437"/>
            <a:ext cx="2140788" cy="1772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08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таблицы.</a:t>
            </a:r>
          </a:p>
          <a:p>
            <a:pPr marL="0" indent="0">
              <a:lnSpc>
                <a:spcPct val="115000"/>
              </a:lnSpc>
            </a:pPr>
            <a:endParaRPr lang="ru-RU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Создаем таблицу и в диапазоне </a:t>
            </a:r>
            <a:r>
              <a:rPr lang="en-US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укажем названия столбцов: </a:t>
            </a: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D46E212-AFDB-80EF-D307-A66D6B91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9" y="2763207"/>
            <a:ext cx="9898236" cy="36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60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2073097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Отформатируем столбцы: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Ограничим диапазон значений для столбцов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Рост, Вес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Возраст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5000"/>
              </a:lnSpc>
            </a:pPr>
            <a:endParaRPr lang="ru-RU" sz="1400" b="1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Выделим столбец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где указан рост.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ыберем в диалоговом окне инструмента «Проверка данных» (находится во вкладке «Данные» в ленте) тип данных «Целое число», значение «между» и в появившихся строчках укажем минимум 0 и максимум 300 для вводимых значений.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2AC21E4-EB49-69C1-02BB-1EFADEEF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6486"/>
            <a:ext cx="5810250" cy="454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2105531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Отформатируем столбцы: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Ограничим диапазон значений для столбцов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Рост, Вес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Возраст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5000"/>
              </a:lnSpc>
            </a:pPr>
            <a:endParaRPr lang="ru-RU" sz="1400" b="1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Выделим столбец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где указан рост.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ыберем в диалоговом окне инструмента «Проверка данных» (находится во вкладке «Данные» в ленте) тип данных «Целое число», значение «между» и в появившихся строчках укажем минимум 0 и максимум 300 для вводимых значений.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4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Укажем для столбца </a:t>
            </a:r>
            <a:r>
              <a:rPr lang="en-US" sz="14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</a:t>
            </a:r>
            <a:r>
              <a:rPr lang="ru-RU" sz="14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, где указан вес, и С, где указан возраст, тип данных «Целое» и значения «больше», минимальное значение 0. Так мы ограничим значения только снизу.</a:t>
            </a:r>
            <a:endParaRPr lang="ru-RU" sz="1400" b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44390AFD-4F7B-9282-C623-E53E90FD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12" y="2003862"/>
            <a:ext cx="5902162" cy="3240128"/>
          </a:xfrm>
          <a:prstGeom prst="rect">
            <a:avLst/>
          </a:prstGeom>
        </p:spPr>
      </p:pic>
      <p:sp>
        <p:nvSpPr>
          <p:cNvPr id="7" name="Стрелка вправо 1">
            <a:extLst>
              <a:ext uri="{FF2B5EF4-FFF2-40B4-BE49-F238E27FC236}">
                <a16:creationId xmlns:a16="http://schemas.microsoft.com/office/drawing/2014/main" xmlns="" id="{2FBEE98E-694A-E985-B9C0-7FE9E37561B1}"/>
              </a:ext>
            </a:extLst>
          </p:cNvPr>
          <p:cNvSpPr/>
          <p:nvPr/>
        </p:nvSpPr>
        <p:spPr>
          <a:xfrm>
            <a:off x="191513" y="5171535"/>
            <a:ext cx="397425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29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столбца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указываем формат выпадающего списка. 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тдельно от основной таблицы,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укажем название таблички для списка «Пол». В ячейках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поместим значения «мужской» и «женский».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присвоим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D8E578F-A55B-F548-C07D-7C2584C7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59" y="1808936"/>
            <a:ext cx="39909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731667" y="960068"/>
            <a:ext cx="107520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SzPts val="600"/>
            </a:pPr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Сегодня на </a:t>
            </a:r>
            <a:r>
              <a:rPr lang="ru" sz="24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уроке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720725" y="1691927"/>
            <a:ext cx="10576540" cy="3702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Адресация ячеек и ссылки</a:t>
            </a: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Операции и функции в формулах</a:t>
            </a: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Применение встроенных функций 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вычислений</a:t>
            </a: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для работы с массивами данных</a:t>
            </a: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endParaRPr lang="ru-RU" sz="16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100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4"/>
                    </a:ext>
                  </a:extLst>
                </a:blip>
              </a:buBlip>
              <a:tabLst>
                <a:tab pos="5934075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Гиперссылки и </a:t>
            </a:r>
            <a:r>
              <a:rPr lang="ru-RU" sz="16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трёхмерные </a:t>
            </a:r>
            <a:r>
              <a:rPr lang="ru-RU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формулы</a:t>
            </a:r>
            <a:endParaRPr lang="ru-RU" sz="1600" dirty="0"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76;p48">
            <a:extLst>
              <a:ext uri="{FF2B5EF4-FFF2-40B4-BE49-F238E27FC236}">
                <a16:creationId xmlns:a16="http://schemas.microsoft.com/office/drawing/2014/main" xmlns="" id="{CC7AA57B-C813-8F45-85BF-2DB53A46C9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8805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столбца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указываем формат выпадающего списка. 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тдельно от основной таблицы,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укажем название таблички для списка «Пол». В ячейках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поместим значения «мужской» и «женский».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присвоим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Выделяем столбец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в «Проверке данных» создаем выпадающий список с источником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b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5F3E351-9167-E792-4849-9C3B250C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46" y="2292768"/>
            <a:ext cx="5354269" cy="2407735"/>
          </a:xfrm>
          <a:prstGeom prst="rect">
            <a:avLst/>
          </a:prstGeom>
        </p:spPr>
      </p:pic>
      <p:sp>
        <p:nvSpPr>
          <p:cNvPr id="7" name="Стрелка вправо 1">
            <a:extLst>
              <a:ext uri="{FF2B5EF4-FFF2-40B4-BE49-F238E27FC236}">
                <a16:creationId xmlns:a16="http://schemas.microsoft.com/office/drawing/2014/main" xmlns="" id="{A7C674A1-4658-21AA-476B-50608597907E}"/>
              </a:ext>
            </a:extLst>
          </p:cNvPr>
          <p:cNvSpPr/>
          <p:nvPr/>
        </p:nvSpPr>
        <p:spPr>
          <a:xfrm>
            <a:off x="189571" y="4549961"/>
            <a:ext cx="397425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215314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Зададим для столбца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Уровень активности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значения из выпадающего списка.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4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диапазоне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укажем значения: минимальный, низкий, умеренный, высокий и экстремальный. </a:t>
            </a:r>
            <a:endParaRPr lang="ru-RU" sz="1400" b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C2EA7D8-5616-60B9-96EF-3DA8CCB6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443" y="2275609"/>
            <a:ext cx="1914525" cy="2971800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xmlns="" id="{13D7CDE4-A14C-F9E6-F8BB-F6548BDEC36E}"/>
              </a:ext>
            </a:extLst>
          </p:cNvPr>
          <p:cNvSpPr/>
          <p:nvPr/>
        </p:nvSpPr>
        <p:spPr>
          <a:xfrm>
            <a:off x="189571" y="3429000"/>
            <a:ext cx="397425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1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Зададим для столбца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Уровень активности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значения из выпадающего списка.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укажем значения: минимальный, низкий, умеренный, высокий и экстремальный.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Присвоим этому диапазону имя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618C61E-8C28-93F9-A1B2-82C1B491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2" y="1614011"/>
            <a:ext cx="3467100" cy="4114800"/>
          </a:xfrm>
          <a:prstGeom prst="rect">
            <a:avLst/>
          </a:prstGeom>
        </p:spPr>
      </p:pic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xmlns="" id="{E937CBBC-65F3-6F5D-CFD6-298910CE8381}"/>
              </a:ext>
            </a:extLst>
          </p:cNvPr>
          <p:cNvSpPr/>
          <p:nvPr/>
        </p:nvSpPr>
        <p:spPr>
          <a:xfrm>
            <a:off x="189571" y="4013319"/>
            <a:ext cx="397425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0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41731" y="2003861"/>
            <a:ext cx="515788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Зададим для столбца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Уровень активности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значения из выпадающего списка.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укажем значения: минимальный, низкий, умеренный, высокий и экстремальный.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Присвоим этому диапазону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укажем диапазон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источника для выпадающего списка в столбце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b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IBM Plex Sans"/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 Создание и форматирование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D54CAF4-CDAF-DA9A-FCFD-AAB4F0B5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24" y="1808936"/>
            <a:ext cx="4772166" cy="4062916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xmlns="" id="{809CB8E7-EB65-36C5-A3F7-0C59869A8A9F}"/>
              </a:ext>
            </a:extLst>
          </p:cNvPr>
          <p:cNvSpPr/>
          <p:nvPr/>
        </p:nvSpPr>
        <p:spPr>
          <a:xfrm>
            <a:off x="152712" y="4553057"/>
            <a:ext cx="397425" cy="301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14232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Google Shape;394;p5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2073097"/>
                <a:ext cx="4999156" cy="43200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вычисления индекса массы тела потребуется формула:</a:t>
                </a: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ИМТ=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Вес</m:t>
                          </m:r>
                        </m:num>
                        <m:den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(Рост в см :100)</m:t>
                              </m:r>
                            </m:e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Рассчитаем ИМТ в строке 1. Заполним значения в ячейках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2: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endParaRPr lang="ru-RU" sz="1400" dirty="0">
                  <a:solidFill>
                    <a:srgbClr val="000000"/>
                  </a:solidFill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MS Excel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формула ИМТ запишется в ячейку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 следующим образом: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2/(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2/100)^2 </a:t>
                </a:r>
              </a:p>
              <a:p>
                <a:pPr marL="0" indent="0">
                  <a:lnSpc>
                    <a:spcPct val="115000"/>
                  </a:lnSpc>
                </a:pPr>
                <a:endParaRPr lang="ru-RU" sz="1800" dirty="0">
                  <a:solidFill>
                    <a:srgbClr val="000000"/>
                  </a:solidFill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4" name="Google Shape;394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2073097"/>
                <a:ext cx="4999156" cy="4320000"/>
              </a:xfrm>
              <a:prstGeom prst="rect">
                <a:avLst/>
              </a:prstGeom>
              <a:blipFill>
                <a:blip r:embed="rId3"/>
                <a:stretch>
                  <a:fillRect l="-2195" r="-1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2.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индекса массы тела (ИМТ)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B0150A7-C039-1334-8B4B-A8217CEEF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45" y="2073097"/>
            <a:ext cx="5742309" cy="1977123"/>
          </a:xfrm>
          <a:prstGeom prst="rect">
            <a:avLst/>
          </a:prstGeom>
        </p:spPr>
      </p:pic>
      <p:pic>
        <p:nvPicPr>
          <p:cNvPr id="13" name="Google Shape;1100;p106" descr="preencoded.png">
            <a:extLst>
              <a:ext uri="{FF2B5EF4-FFF2-40B4-BE49-F238E27FC236}">
                <a16:creationId xmlns:a16="http://schemas.microsoft.com/office/drawing/2014/main" xmlns="" id="{CBC6EB12-DA81-2A99-CD07-7C2A6D622E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7133" y="4701397"/>
            <a:ext cx="2368570" cy="160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035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Google Shape;394;p5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2073097"/>
                <a:ext cx="4949280" cy="43200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вычисления индекса массы тела потребуется формула:</a:t>
                </a: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ИМТ=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Вес</m:t>
                          </m:r>
                        </m:num>
                        <m:den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(Рост в см :100)</m:t>
                              </m:r>
                            </m:e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Рассчитаем ИМТ в строке 1. Заполним значения в ячейках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2: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endParaRPr lang="ru-RU" sz="1400" dirty="0">
                  <a:solidFill>
                    <a:srgbClr val="000000"/>
                  </a:solidFill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MS Excel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формула ИМТ запишется в ячейку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 следующим образом: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2/(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2/100)^2 </a:t>
                </a:r>
                <a:endParaRPr lang="ru-RU" sz="1400" i="1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Нажимаем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Enter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или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Tab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формула возвращает значение.</a:t>
                </a:r>
              </a:p>
              <a:p>
                <a:pPr marL="0" indent="0">
                  <a:lnSpc>
                    <a:spcPct val="115000"/>
                  </a:lnSpc>
                </a:pPr>
                <a:endParaRPr lang="ru-RU" sz="1800" dirty="0">
                  <a:solidFill>
                    <a:srgbClr val="000000"/>
                  </a:solidFill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4" name="Google Shape;394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2073097"/>
                <a:ext cx="4949280" cy="4320000"/>
              </a:xfrm>
              <a:prstGeom prst="rect">
                <a:avLst/>
              </a:prstGeom>
              <a:blipFill>
                <a:blip r:embed="rId3"/>
                <a:stretch>
                  <a:fillRect l="-2217" r="-2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6" y="1614011"/>
            <a:ext cx="609322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2.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индекса массы тела (ИМТ)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EE9AAB6-2203-FAFA-0677-F1AE71E7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67777"/>
            <a:ext cx="5742310" cy="18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3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Google Shape;394;p5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9999" y="2073097"/>
                <a:ext cx="10934445" cy="43200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женщин и мужчин ПБМ вычисляется по разным формулам.</a:t>
                </a: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ПБМ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муж</m:t>
                          </m:r>
                        </m:e>
                      </m:d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=66,5+13,75∗Вес+5,003∗Рост−6,775∗Возраст;</m:t>
                      </m:r>
                    </m:oMath>
                  </m:oMathPara>
                </a14:m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ПБМ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жен</m:t>
                          </m:r>
                        </m:e>
                      </m:d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=655,1+9,563∗Вес+1,85∗Рост−4, 676∗Возраст;</m:t>
                      </m:r>
                    </m:oMath>
                  </m:oMathPara>
                </a14:m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Занесем коэффициенты из формулы в порядке их упоминания в диапазон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6: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</a:t>
                </a:r>
              </a:p>
              <a:p>
                <a:pPr marL="0" indent="0">
                  <a:lnSpc>
                    <a:spcPct val="115000"/>
                  </a:lnSpc>
                </a:pPr>
                <a:endParaRPr lang="ru-RU" sz="1800" dirty="0">
                  <a:solidFill>
                    <a:srgbClr val="000000"/>
                  </a:solidFill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4" name="Google Shape;394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9999" y="2073097"/>
                <a:ext cx="10934445" cy="4320000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6827957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показателя базового метаболизма (ПБМ)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82F1DC5-1B6A-BDAB-E07A-A2E5D2BA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84" y="3945116"/>
            <a:ext cx="5315874" cy="23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36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934445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создать ветвление, существует логическая функция ЕСЛИ.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Ее синтаксис: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=ЕСЛИ(&lt;условие&gt;; &lt;действие, если условие истинно&gt;; [&lt;действие, если условие ложно&gt;])</a:t>
            </a: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квадратных скобках шаблонов синтаксиса функций указываются необязательные аргументы.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Получается, нам нужно следующее ветвление: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6827957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показателя базового метаболизма (ПБМ)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96F67C0-1D2B-09AD-53C2-77B5435E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15" y="4233097"/>
            <a:ext cx="4494362" cy="1957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36670-F2AD-B699-CA10-00FAE712268B}"/>
              </a:ext>
            </a:extLst>
          </p:cNvPr>
          <p:cNvSpPr txBox="1"/>
          <p:nvPr/>
        </p:nvSpPr>
        <p:spPr>
          <a:xfrm>
            <a:off x="719999" y="4672486"/>
            <a:ext cx="5509005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ru-RU" sz="1400" i="1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 — 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мужской, то расчет с коэффициентами из первой строки, иначе </a:t>
            </a:r>
            <a:r>
              <a:rPr lang="ru-RU" sz="1400" i="1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 второй.</a:t>
            </a: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82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934445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ормула для расчета ПБМ формируется из следующих аргументов: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Условие. Нужно создать ветвление: если </a:t>
            </a:r>
            <a:r>
              <a:rPr lang="ru-RU" sz="14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 —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мужской,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 используем коэффициенты для мужского пола, если женский, то другие. Для этого в условии проверим равенство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(где указывается пол пользователем) одному из возможных значений. </a:t>
            </a:r>
          </a:p>
          <a:p>
            <a:pPr marL="0" lvl="0" indent="0">
              <a:lnSpc>
                <a:spcPct val="115000"/>
              </a:lnSpc>
              <a:spcBef>
                <a:spcPts val="500"/>
              </a:spcBef>
            </a:pPr>
            <a:r>
              <a:rPr lang="ru-RU" sz="14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D2 = M6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4713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 startAt="2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Второй аргумент. Выполняется, если условие истинно. Запишем формулу для вычисления ПБМ с коэффициентами из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 где хранятся коэффициенты, применяемые для мужского пола. Также, используются ссылки на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где значения роста, веса и возраста. </a:t>
            </a:r>
          </a:p>
          <a:p>
            <a:pPr marL="0" lvl="0" indent="0">
              <a:lnSpc>
                <a:spcPct val="115000"/>
              </a:lnSpc>
            </a:pPr>
            <a:r>
              <a:rPr lang="ru-RU" sz="14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N6+O6*B2+P6*A2-Q6*C2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 startAt="2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 startAt="2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Третий аргумент. Выполняется, если условие ложно. Здесь формула для вычисления ПБМ с коэффициентами для женского пола из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Также, используются ссылки на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где значения роста, веса и возраста. 	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N7+O7*B2+P7*A2-Q7*C2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6827957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показателя базового метаболизма (ПБМ)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9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934445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Запишем формулу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указав аргументы внутри скобок через точки с запятой (;):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=ЕСЛИ(D2=M6;N6+O6*B2+P6*A2-Q6*C2;N7+O7*B2+P7*A2-Q7*C2)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6827957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показателя базового метаболизма (ПБМ)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88DEB09-E4F7-A61E-9AD1-069264ED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9" y="3291959"/>
            <a:ext cx="9532594" cy="29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729961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 marL="127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10000"/>
              <a:tabLst>
                <a:tab pos="5934075" algn="r"/>
              </a:tabLst>
            </a:pPr>
            <a:r>
              <a:rPr lang="ru-RU" sz="3600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Адресация ячеек и ссылки</a:t>
            </a:r>
          </a:p>
        </p:txBody>
      </p:sp>
      <p:pic>
        <p:nvPicPr>
          <p:cNvPr id="6" name="Google Shape;1115;p107" descr="preencoded.png">
            <a:extLst>
              <a:ext uri="{FF2B5EF4-FFF2-40B4-BE49-F238E27FC236}">
                <a16:creationId xmlns:a16="http://schemas.microsoft.com/office/drawing/2014/main" xmlns="" id="{8C8259FF-08CF-4586-5D06-8589520F01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710" y="3840264"/>
            <a:ext cx="4540258" cy="25802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6;p48">
            <a:extLst>
              <a:ext uri="{FF2B5EF4-FFF2-40B4-BE49-F238E27FC236}">
                <a16:creationId xmlns:a16="http://schemas.microsoft.com/office/drawing/2014/main" xmlns="" id="{E62178D1-8096-AD69-D869-9D5FC0A73C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934445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Запишем формулу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указав аргументы внутри скобок через точки с запятой (;):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=ЕСЛИ(D2=M6;N6+O6*B2+P6*A2-Q6*C2;N7+O7*B2+P7*A2-Q7*C2)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Нажимаем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получаем нужное значение.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6827957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показателя базового метаболизма (ПБМ)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B5C0924-A4F4-B715-BE02-37A0A44B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56" y="3662760"/>
            <a:ext cx="8219066" cy="22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25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5376001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вычисления рекомендованной суточной калорийности (РСК), умножим значение ПБМ на соответствующий коэффициент активности.  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этого, напротив каждого уровня активности допишем соответствующий коэффициент в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присвоим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794385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рекомендованной суточной калорийности (РСК)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090226A-1D72-2023-0915-F9A11EC8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11" y="2073097"/>
            <a:ext cx="4638970" cy="33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3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419056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вычислим рекомендованную суточную калорийность (РСК).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Умножим значение ПБМ на соответствующий коэффициент активности. 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этого используем функцию ПЕРЕКЛЮЧ, которая ищет совпадение в списке и заменяет 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значение на  заданное.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ней можно указать до 126 вариантов возможных совпадений.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=ПЕРЕКЛЮЧ((&lt;значение, которое сопоставляется&gt;; &lt;значение которое должно совпасть&gt;; &lt;значение возвращаемое при совпадении&gt;; [&lt;значение которое должно совпасть&gt;; &lt;значение возвращаемое при совпадении&gt;;…; &lt;значение, возвращаемое при отсутствии совпадений&gt;].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794385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рекомендованной суточной калорийности (РСК)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oogle Shape;1096;p106" descr="preencoded.png">
            <a:extLst>
              <a:ext uri="{FF2B5EF4-FFF2-40B4-BE49-F238E27FC236}">
                <a16:creationId xmlns:a16="http://schemas.microsoft.com/office/drawing/2014/main" xmlns="" id="{1F871BCB-0F17-5D3A-C9DA-562F93E00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4603" y="4917057"/>
            <a:ext cx="2348738" cy="1392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025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954635"/>
            <a:ext cx="10419056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Составим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формулу, которая будет использовать нужные значения коэффициентов в зависимости от выбранного значения активности.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ПЕРЕКЛЮЧ первым аргументом подразумевает значение, которое будет сравниваться со списком значений. Нам нужно сопоставить значение 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со списком из ячеек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Поэтому в первом аргументе указываем ссылку на ячейку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идет перечисление пар: вариант, с которым может совпасть первый аргумент и возвращаемое в случае совпадения значения. Если, например,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указан уровень активности «высокий», а значит совпадение идет с ячейкой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9, то функция должна вернуть число 1,7 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Тогда пары значений будут: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6 -&gt;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4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7 -&gt;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14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8 -&gt;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sz="14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 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4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-&gt; 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Аргументы запишутся через точку с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запятой: 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457200">
              <a:lnSpc>
                <a:spcPct val="115000"/>
              </a:lnSpc>
            </a:pPr>
            <a:endParaRPr lang="ru-RU" sz="1400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 startAt="3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Умножим, результат, который вернет функция ПЕРЕКЛЮЧ (коэффициент активности) на значение из ячейки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(ПБМ, рассчитанный ранее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794385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рекомендованной суточной калорийности (РСК)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834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419056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формула, которую запишем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=G2*ПЕРЕКЛЮЧ(F2;J6;K6;J7;K7;J8;K8;J9;K9;J10;K10) 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794385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рекомендованной суточной калорийности (РСК)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C6D40EA-F813-0EE0-9AC1-066105BB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00" y="3167227"/>
            <a:ext cx="8568200" cy="28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3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19999" y="2073097"/>
            <a:ext cx="10419056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формула, которую запишем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=G2*ПЕРЕКЛЮЧ(F2;J6;K6;J7;K7;J8;K8;J9;K9;J10;K10)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Нажимаем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получаем рассчитанное значение рекомендованной суточной калорийности.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72C651-6EFE-5028-4106-BE580658AE31}"/>
              </a:ext>
            </a:extLst>
          </p:cNvPr>
          <p:cNvSpPr txBox="1"/>
          <p:nvPr/>
        </p:nvSpPr>
        <p:spPr>
          <a:xfrm>
            <a:off x="586995" y="1614011"/>
            <a:ext cx="794385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рекомендованной суточной калорийности (РСК) 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710EF64-2635-F020-8F6C-05F05B8E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92" y="4233097"/>
            <a:ext cx="8693805" cy="13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0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Выводы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Формулы позволяют разработать в таблицах программу для расчета различных значений в зависимости от данных, которые требуется проанализировать. 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Результаты расчетов можно поэтапно отображать в ячейках, разделив вычисления на несколько частей.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2.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суточной калорийности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099;p106" descr="preencoded.png">
            <a:extLst>
              <a:ext uri="{FF2B5EF4-FFF2-40B4-BE49-F238E27FC236}">
                <a16:creationId xmlns:a16="http://schemas.microsoft.com/office/drawing/2014/main" xmlns="" id="{E88CBE58-6AFF-4081-F282-39A02A5047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575" y="4649443"/>
            <a:ext cx="2287257" cy="1624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312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</a:pPr>
            <a:r>
              <a:rPr lang="ru-RU" sz="3600" spc="75" dirty="0">
                <a:solidFill>
                  <a:schemeClr val="bg1"/>
                </a:solidFill>
                <a:effectLst/>
                <a:latin typeface="IBM Plex Sans SemiBold" panose="020B0703050203000203" pitchFamily="34" charset="0"/>
              </a:rPr>
              <a:t>Функции для работы с массивами данных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400" dirty="0" smtClean="0"/>
              <a:t>Урок 2. Применение формул в MS Excel. Функции</a:t>
            </a:r>
            <a:endParaRPr lang="ru-RU" sz="1400" dirty="0"/>
          </a:p>
          <a:p>
            <a:pPr marL="0" indent="0"/>
            <a:endParaRPr dirty="0"/>
          </a:p>
        </p:txBody>
      </p:sp>
      <p:pic>
        <p:nvPicPr>
          <p:cNvPr id="6" name="Google Shape;1123;p108" descr="preencoded.png">
            <a:extLst>
              <a:ext uri="{FF2B5EF4-FFF2-40B4-BE49-F238E27FC236}">
                <a16:creationId xmlns:a16="http://schemas.microsoft.com/office/drawing/2014/main" xmlns="" id="{9BF031BA-AC44-E632-C071-C28AEE467B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171" y="4120301"/>
            <a:ext cx="3811742" cy="199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875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Массивы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структуры данных, хранящие набор значений, которые имеют свой целочисленный индекс.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зависимости от того, сколько индексов имеет элемент массива, массивы бывают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одномерными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многомерными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 одномерного массива: строка символов.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14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двумерного массива: таблица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 трехмерного массива: н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есколько одинаковых по структуре таблиц, сложенные «стопкой» или книга.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Excel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существуют специальные функции для работы с двумерными массивами (далее будем называть их просто массивами). </a:t>
            </a:r>
            <a:endParaRPr sz="1400"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Функции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126;p108" descr="preencoded.png">
            <a:extLst>
              <a:ext uri="{FF2B5EF4-FFF2-40B4-BE49-F238E27FC236}">
                <a16:creationId xmlns:a16="http://schemas.microsoft.com/office/drawing/2014/main" xmlns="" id="{839C2240-79DB-D978-277D-6F2F87D32B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098" y="4835691"/>
            <a:ext cx="1812992" cy="1531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015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</a:t>
            </a:r>
            <a:r>
              <a:rPr lang="ru" dirty="0" smtClean="0">
                <a:latin typeface="IBM Plex Sans SemiBold" panose="020B0703050203000203" pitchFamily="34" charset="0"/>
              </a:rPr>
              <a:t>всё </a:t>
            </a:r>
            <a:r>
              <a:rPr lang="ru" dirty="0">
                <a:latin typeface="IBM Plex Sans SemiBold" panose="020B0703050203000203" pitchFamily="34" charset="0"/>
              </a:rPr>
              <a:t>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9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чейка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минимальная структурная единица таблицы, которая содержит информацию.</a:t>
            </a: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Каждая ячейка таблицы имеет свой уникальный </a:t>
            </a:r>
            <a:r>
              <a:rPr lang="ru-RU" sz="18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адрес</a:t>
            </a: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который состоит из буквы столбца и номера строки, на пересечении которых ячейка находится. (пример: ячейка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endParaRPr lang="ru-RU" sz="18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Адрес ячейки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pic>
        <p:nvPicPr>
          <p:cNvPr id="5" name="Google Shape;1043;p101">
            <a:extLst>
              <a:ext uri="{FF2B5EF4-FFF2-40B4-BE49-F238E27FC236}">
                <a16:creationId xmlns:a16="http://schemas.microsoft.com/office/drawing/2014/main" xmlns="" id="{F34CF0F7-F4C0-D6E8-2822-E256C4966F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176" y="4850694"/>
            <a:ext cx="1545824" cy="13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250A125-5102-0EBD-D61B-F8819E66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38" y="4497545"/>
            <a:ext cx="28321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3</a:t>
            </a:r>
            <a:endParaRPr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7834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</a:t>
            </a:r>
            <a:r>
              <a:rPr lang="ru-RU" sz="24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0" name="Google Shape;520;p71"/>
          <p:cNvSpPr txBox="1"/>
          <p:nvPr/>
        </p:nvSpPr>
        <p:spPr>
          <a:xfrm>
            <a:off x="719999" y="2731140"/>
            <a:ext cx="8670621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b="1" dirty="0">
                <a:latin typeface="IBM Plex Sans" panose="020B0503050203000203" pitchFamily="34" charset="0"/>
              </a:rPr>
              <a:t>Этапы решения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b="1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1:</a:t>
            </a:r>
            <a:r>
              <a:rPr lang="ru-RU" sz="1600" dirty="0">
                <a:latin typeface="IBM Plex Sans" panose="020B0503050203000203" pitchFamily="34" charset="0"/>
              </a:rPr>
              <a:t> Моделирование </a:t>
            </a:r>
            <a:r>
              <a:rPr lang="ru-RU" sz="1600" dirty="0" smtClean="0">
                <a:latin typeface="IBM Plex Sans" panose="020B0503050203000203" pitchFamily="34" charset="0"/>
              </a:rPr>
              <a:t>таблицы.</a:t>
            </a: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2:</a:t>
            </a:r>
            <a:r>
              <a:rPr lang="ru-RU" sz="1600" dirty="0">
                <a:latin typeface="IBM Plex Sans" panose="020B0503050203000203" pitchFamily="34" charset="0"/>
              </a:rPr>
              <a:t> Разработка формулы для конвертации валюты и ее </a:t>
            </a:r>
            <a:r>
              <a:rPr lang="ru-RU" sz="1600" dirty="0" smtClean="0">
                <a:latin typeface="IBM Plex Sans" panose="020B0503050203000203" pitchFamily="34" charset="0"/>
              </a:rPr>
              <a:t>ввод.</a:t>
            </a:r>
            <a:endParaRPr lang="ru-RU" sz="1600" dirty="0">
              <a:latin typeface="IBM Plex Sans" panose="020B05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" panose="020B0503050203000203" pitchFamily="34" charset="0"/>
            </a:endParaRPr>
          </a:p>
          <a:p>
            <a:pPr marL="319616" indent="-285750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sng" dirty="0">
                <a:latin typeface="IBM Plex Sans" panose="020B0503050203000203" pitchFamily="34" charset="0"/>
              </a:rPr>
              <a:t>Этап 3:</a:t>
            </a:r>
            <a:r>
              <a:rPr lang="ru-RU" sz="1600" dirty="0">
                <a:latin typeface="IBM Plex Sans" panose="020B0503050203000203" pitchFamily="34" charset="0"/>
              </a:rPr>
              <a:t> Тестирование результатов.</a:t>
            </a: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1821074" y="1444954"/>
            <a:ext cx="8670621" cy="97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Задача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Пусть известно, сколько рублей дают за доллар, евро, иену. Создать электронную таблицу, в которую можно ввести сумму в рублях, выбрать валюту и получить сумму в выбранной валюте.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995;p98">
            <a:extLst>
              <a:ext uri="{FF2B5EF4-FFF2-40B4-BE49-F238E27FC236}">
                <a16:creationId xmlns:a16="http://schemas.microsoft.com/office/drawing/2014/main" xmlns="" id="{4E0F1823-C185-CB78-5B5B-A787AAD9B1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444954"/>
            <a:ext cx="1004775" cy="681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661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97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Создаем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новую таблицу и помещаем с помощью вкладки «Вставка» символы доллара, евро и иены в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F514BE-C668-487E-BBC0-C13E9926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39" y="2945221"/>
            <a:ext cx="6152515" cy="3070225"/>
          </a:xfrm>
          <a:prstGeom prst="rect">
            <a:avLst/>
          </a:prstGeom>
        </p:spPr>
      </p:pic>
      <p:pic>
        <p:nvPicPr>
          <p:cNvPr id="10" name="Google Shape;1077;p104" descr="preencoded.png">
            <a:extLst>
              <a:ext uri="{FF2B5EF4-FFF2-40B4-BE49-F238E27FC236}">
                <a16:creationId xmlns:a16="http://schemas.microsoft.com/office/drawing/2014/main" xmlns="" id="{5FBCB772-83E2-64F7-D9C6-4F5C6E2F75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9" y="4616300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343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подпишем название строки «Курс» и выпишем текущие значения курса в ячейки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Укажем для них формат финансовый.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4220E9C-F944-4389-3087-DC7233F6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18" y="2736881"/>
            <a:ext cx="6152515" cy="3496945"/>
          </a:xfrm>
          <a:prstGeom prst="rect">
            <a:avLst/>
          </a:prstGeom>
        </p:spPr>
      </p:pic>
      <p:pic>
        <p:nvPicPr>
          <p:cNvPr id="10" name="Google Shape;1045;p101">
            <a:extLst>
              <a:ext uri="{FF2B5EF4-FFF2-40B4-BE49-F238E27FC236}">
                <a16:creationId xmlns:a16="http://schemas.microsoft.com/office/drawing/2014/main" xmlns="" id="{5ECEF112-775B-A838-5607-63EB394BB9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79" y="4841452"/>
            <a:ext cx="1215750" cy="1452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893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100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присвоим 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и 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5FD010C-6204-962C-CDFE-BF8DB65A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7" y="3157075"/>
            <a:ext cx="5618347" cy="23792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7E247-70B9-D8F0-AEF1-8B315C6E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62" y="2789206"/>
            <a:ext cx="48482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8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97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запишем сумму в рублях, которую хотим перевести и поставим финансовый формат, присвоим ей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0E37A1C-35A5-812E-F793-6F789A78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66" y="2927074"/>
            <a:ext cx="5029200" cy="2743200"/>
          </a:xfrm>
          <a:prstGeom prst="rect">
            <a:avLst/>
          </a:prstGeom>
        </p:spPr>
      </p:pic>
      <p:pic>
        <p:nvPicPr>
          <p:cNvPr id="11" name="Google Shape;986;p98">
            <a:extLst>
              <a:ext uri="{FF2B5EF4-FFF2-40B4-BE49-F238E27FC236}">
                <a16:creationId xmlns:a16="http://schemas.microsoft.com/office/drawing/2014/main" xmlns="" id="{E414C047-0C5B-D791-19FB-AB9FE7D26F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408" y="3804411"/>
            <a:ext cx="1194023" cy="1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36;p101">
            <a:extLst>
              <a:ext uri="{FF2B5EF4-FFF2-40B4-BE49-F238E27FC236}">
                <a16:creationId xmlns:a16="http://schemas.microsoft.com/office/drawing/2014/main" xmlns="" id="{5718825D-FD95-0B0B-C827-30BE5B54E2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9064" y="5090599"/>
            <a:ext cx="1215750" cy="115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650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создадим выпадающий список из источника диапазона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можно было выбрать вид денежной единицы, в которую требуется перевести сумму.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8CA7EF4-C18A-AD85-E794-D246BD71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92" y="2930783"/>
            <a:ext cx="6152515" cy="32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7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97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1. Моделирование </a:t>
            </a:r>
            <a:r>
              <a:rPr lang="ru-RU" sz="1600" dirty="0" smtClean="0">
                <a:latin typeface="IBM Plex Sans SemiBold" panose="020B0703050203000203" pitchFamily="34" charset="0"/>
              </a:rPr>
              <a:t>таблицы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Присвоим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choice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0C09799-D7A9-6EC1-F474-5C51237B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5" y="2683023"/>
            <a:ext cx="54673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4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492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2. Разработка формулы для конвертации валюты и ее </a:t>
            </a:r>
            <a:r>
              <a:rPr lang="ru-RU" sz="1600" dirty="0" smtClean="0">
                <a:latin typeface="IBM Plex Sans SemiBold" panose="020B0703050203000203" pitchFamily="34" charset="0"/>
              </a:rPr>
              <a:t>ввод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найти значение в массиве и вернуть соответствующее ему значение из выбранного столбца (строки) используются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поиска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Существует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горизонтальный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поиск.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 функции горизонтального поиска: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=ГПР(&lt;Значение которое нужно найти&gt;,&lt;массив в первой строке которого будет производиться поиск&gt;,&lt;строка из которой будет возвращаться значение, когда значение найдено&gt;,[&lt;интервальный поиск </a:t>
            </a:r>
            <a:r>
              <a:rPr lang="ru-RU" sz="1400" i="1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возможны значения этого аргумента в виде ИСТИНА или ЛОЖЬ&gt;])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 функция принимает значение, которое нужно найти в первой строке массива, и когда она находит его, она возвращает значение из нужной строки под найденным значением.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3681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379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2. Разработка формулы для конвертации валюты и ее </a:t>
            </a:r>
            <a:r>
              <a:rPr lang="ru-RU" sz="1600" dirty="0" smtClean="0">
                <a:latin typeface="IBM Plex Sans SemiBold" panose="020B0703050203000203" pitchFamily="34" charset="0"/>
              </a:rPr>
              <a:t>ввод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 интервального поиска, если его не указать или указать значение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ИСТИНА,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указывает на то, что не требуется точное совпадение, и если значение попало в интервал между соседними значениями, то будет выбрано меньшее из двух значений. Интервальный поиск применим только в отсортированных по возрастанию строках (столбцах в случае ВПР).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Внимание! Если вы не указываете аргумент интервального поиска, он по умолчанию равен ИСТИНА, то есть включен!</a:t>
            </a:r>
            <a:endParaRPr lang="ru-RU" sz="1400" b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Функция ВПР имеет аналогичный синтаксис, только производит поиск в первом столбце массива и третий аргумент указывает на номер столбца в массиве, откуда будет возвращаться значение.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114;p107" descr="preencoded.png">
            <a:extLst>
              <a:ext uri="{FF2B5EF4-FFF2-40B4-BE49-F238E27FC236}">
                <a16:creationId xmlns:a16="http://schemas.microsoft.com/office/drawing/2014/main" xmlns="" id="{0C2D03F1-D472-1426-0C23-B5B2A1C169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333" y="4891177"/>
            <a:ext cx="1601916" cy="1300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27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Формула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инструмент </a:t>
            </a:r>
            <a:r>
              <a:rPr lang="en-US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вычислений, обработки и анализа данных. </a:t>
            </a: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ример</a:t>
            </a:r>
            <a:r>
              <a:rPr lang="en-US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задач, которые можно решить с помощью формул: 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итогового объема продаж </a:t>
            </a:r>
            <a:endParaRPr lang="ru-RU" i="1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 поставщика из имеющегося списка, предлагающего минимальные цены на товар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Формула начинается со знака равно (=), может содержать ссылки на ячейки и диапазоны, численные и строковые константы, функции и операторы. В зависимости от переданных в формулу аргументов, она возвращает в ячейку результат.  </a:t>
            </a:r>
          </a:p>
          <a:p>
            <a:pPr marL="0" indent="0">
              <a:lnSpc>
                <a:spcPct val="115000"/>
              </a:lnSpc>
            </a:pP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Формулы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—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что это?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658BF25-5EA6-E223-21B7-2A1E7351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47" y="4401958"/>
            <a:ext cx="4139553" cy="1830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F37BD3-DA17-2162-EA6A-F743DB43F6E3}"/>
              </a:ext>
            </a:extLst>
          </p:cNvPr>
          <p:cNvSpPr txBox="1"/>
          <p:nvPr/>
        </p:nvSpPr>
        <p:spPr>
          <a:xfrm>
            <a:off x="720000" y="5178000"/>
            <a:ext cx="6098582" cy="63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Пример: В ячейке </a:t>
            </a:r>
            <a:r>
              <a:rPr lang="en-US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C1 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формула, вычисляющая сумму</a:t>
            </a:r>
            <a:r>
              <a:rPr lang="en-US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значений</a:t>
            </a:r>
            <a:r>
              <a:rPr lang="en-US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из ячеек </a:t>
            </a:r>
            <a:r>
              <a:rPr lang="en-US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A1 </a:t>
            </a:r>
            <a:r>
              <a:rPr lang="ru-RU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и </a:t>
            </a:r>
            <a:r>
              <a:rPr lang="en-US" sz="1600" i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B1.</a:t>
            </a:r>
            <a:endParaRPr lang="ru-RU" sz="1600" i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4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520;p71">
                <a:extLst>
                  <a:ext uri="{FF2B5EF4-FFF2-40B4-BE49-F238E27FC236}">
                    <a16:creationId xmlns:a16="http://schemas.microsoft.com/office/drawing/2014/main" xmlns="" id="{681ED73E-6FC4-D6CE-AEFD-7A0727EADB7F}"/>
                  </a:ext>
                </a:extLst>
              </p:cNvPr>
              <p:cNvSpPr txBox="1"/>
              <p:nvPr/>
            </p:nvSpPr>
            <p:spPr>
              <a:xfrm>
                <a:off x="719999" y="1578471"/>
                <a:ext cx="10784815" cy="4941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3866">
                  <a:lnSpc>
                    <a:spcPct val="115000"/>
                  </a:lnSpc>
                  <a:buClr>
                    <a:schemeClr val="dk1"/>
                  </a:buClr>
                  <a:buSzPts val="1200"/>
                </a:pPr>
                <a:r>
                  <a:rPr lang="ru-RU" sz="1600" dirty="0">
                    <a:latin typeface="IBM Plex Sans SemiBold" panose="020B0703050203000203" pitchFamily="34" charset="0"/>
                  </a:rPr>
                  <a:t>Этап 2. Разработка формулы для конвертации валюты и ее </a:t>
                </a:r>
                <a:r>
                  <a:rPr lang="ru-RU" sz="1600" dirty="0" smtClean="0">
                    <a:latin typeface="IBM Plex Sans SemiBold" panose="020B0703050203000203" pitchFamily="34" charset="0"/>
                  </a:rPr>
                  <a:t>ввод</a:t>
                </a:r>
                <a:endParaRPr lang="ru-RU" sz="1600" dirty="0">
                  <a:latin typeface="IBM Plex Sans SemiBold" panose="020B0703050203000203" pitchFamily="34" charset="0"/>
                </a:endParaRPr>
              </a:p>
              <a:p>
                <a:pPr marL="33866">
                  <a:lnSpc>
                    <a:spcPct val="115000"/>
                  </a:lnSpc>
                  <a:buClr>
                    <a:schemeClr val="dk1"/>
                  </a:buClr>
                  <a:buSzPts val="1200"/>
                </a:pPr>
                <a:endParaRPr lang="ru-RU" sz="1400" dirty="0">
                  <a:latin typeface="IBM Plex Sans SemiBold" panose="020B0703050203000203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Нужно получить курс валюты, указанной в ячейке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Для этого используем функцию ГПР. Формула для расчета суммы в новой валюте формируется следующим образом:</a:t>
                </a: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indent="180975">
                  <a:lnSpc>
                    <a:spcPct val="115000"/>
                  </a:lnSpc>
                  <a:spcBef>
                    <a:spcPts val="500"/>
                  </a:spcBef>
                  <a:buFont typeface="+mj-lt"/>
                  <a:buAutoNum type="arabicParenR"/>
                  <a:tabLst>
                    <a:tab pos="534988" algn="l"/>
                  </a:tabLs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Первым аргументом функции будет как раз значение из ячейки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6, которому присвоено имя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choice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  <a:p>
                <a:pPr lvl="1">
                  <a:lnSpc>
                    <a:spcPct val="115000"/>
                  </a:lnSpc>
                  <a:spcBef>
                    <a:spcPts val="500"/>
                  </a:spcBef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Вторым аргументом укажем именованный диапазон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course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 smtClean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массив с курсами валют. </a:t>
                </a:r>
              </a:p>
              <a:p>
                <a:pPr lvl="2">
                  <a:lnSpc>
                    <a:spcPct val="115000"/>
                  </a:lnSpc>
                  <a:spcBef>
                    <a:spcPts val="500"/>
                  </a:spcBef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Третьим аргументом укажем номер строки массива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choice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2 </a:t>
                </a:r>
                <a:r>
                  <a:rPr lang="ru-RU" sz="1400" dirty="0" smtClean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этой строке хранятся значения курса валюты относительно рубля. </a:t>
                </a:r>
              </a:p>
              <a:p>
                <a:pPr lvl="3">
                  <a:lnSpc>
                    <a:spcPct val="115000"/>
                  </a:lnSpc>
                  <a:spcBef>
                    <a:spcPts val="500"/>
                  </a:spcBef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Четвертому аргументу обязательно присвоим значение ЛОЖЬ, так как нам необходимо точное совпадение. Получится 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ГПР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(choice; course; 2; 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ЛОЖЬ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1400" i="1" dirty="0">
                  <a:solidFill>
                    <a:srgbClr val="7030A0"/>
                  </a:solidFill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Bef>
                    <a:spcPts val="500"/>
                  </a:spcBef>
                  <a:buFont typeface="+mj-lt"/>
                  <a:buAutoNum type="arabicParenR"/>
                </a:pP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15000"/>
                  </a:lnSpc>
                  <a:buFont typeface="+mj-lt"/>
                  <a:buAutoNum type="arabicParenR"/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Значение из ячейки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rub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(именованная ячейка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5) поделим на полученный с помощью ГПР курс.</a:t>
                </a: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Сумма в валюте= 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Сумма в рублях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Курс валюты</m:t>
                          </m:r>
                        </m:den>
                      </m:f>
                    </m:oMath>
                  </m:oMathPara>
                </a14:m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</a:pPr>
                <a:endParaRPr lang="ru-RU" sz="1400" dirty="0"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400" dirty="0"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Получится выражение:</a:t>
                </a:r>
                <a:r>
                  <a:rPr lang="ru-RU" sz="1400" dirty="0">
                    <a:solidFill>
                      <a:srgbClr val="7030A0"/>
                    </a:solidFill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rub/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ГПР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(choice; course; 2; </a:t>
                </a:r>
                <a:r>
                  <a:rPr lang="ru-RU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ЛОЖЬ</a:t>
                </a:r>
                <a:r>
                  <a:rPr lang="en-US" sz="1400" i="1" dirty="0">
                    <a:solidFill>
                      <a:srgbClr val="7030A0"/>
                    </a:solidFill>
                    <a:effectLst/>
                    <a:latin typeface="IBM Plex Sans" panose="020B050305020300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1400" i="1" dirty="0">
                  <a:solidFill>
                    <a:srgbClr val="7030A0"/>
                  </a:solidFill>
                  <a:effectLst/>
                  <a:latin typeface="IBM Plex Sans" panose="020B050305020300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66">
                  <a:lnSpc>
                    <a:spcPct val="115000"/>
                  </a:lnSpc>
                  <a:buClr>
                    <a:schemeClr val="dk1"/>
                  </a:buClr>
                  <a:buSzPts val="1200"/>
                </a:pPr>
                <a:endParaRPr lang="ru-RU" sz="1600" dirty="0">
                  <a:latin typeface="IBM Plex Sans SemiBold" panose="020B0703050203000203" pitchFamily="34" charset="0"/>
                </a:endParaRPr>
              </a:p>
            </p:txBody>
          </p:sp>
        </mc:Choice>
        <mc:Fallback>
          <p:sp>
            <p:nvSpPr>
              <p:cNvPr id="8" name="Google Shape;520;p7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1ED73E-6FC4-D6CE-AEFD-7A0727EAD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9" y="1578471"/>
                <a:ext cx="10784815" cy="4941417"/>
              </a:xfrm>
              <a:prstGeom prst="rect">
                <a:avLst/>
              </a:prstGeom>
              <a:blipFill rotWithShape="1">
                <a:blip r:embed="rId3"/>
                <a:stretch>
                  <a:fillRect l="-961" t="-1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1023;p100">
            <a:extLst>
              <a:ext uri="{FF2B5EF4-FFF2-40B4-BE49-F238E27FC236}">
                <a16:creationId xmlns:a16="http://schemas.microsoft.com/office/drawing/2014/main" xmlns="" id="{B3C0F099-8D88-F9C4-3613-80404B8436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5398" y="4721729"/>
            <a:ext cx="1066775" cy="1798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258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172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2. Разработка формулы для конвертации валюты и ее </a:t>
            </a:r>
            <a:r>
              <a:rPr lang="ru-RU" sz="1600" dirty="0" smtClean="0">
                <a:latin typeface="IBM Plex Sans SemiBold" panose="020B0703050203000203" pitchFamily="34" charset="0"/>
              </a:rPr>
              <a:t>ввод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определим числовой формат и запишем формулу: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=rub/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ГПР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(choice; course; 2;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ЛОЖЬ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8295690-B131-5531-2CD8-486894285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40" y="3316898"/>
            <a:ext cx="7660958" cy="26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5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26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2. Разработка формулы для конвертации валюты и ее </a:t>
            </a:r>
            <a:r>
              <a:rPr lang="ru-RU" sz="1600" dirty="0" smtClean="0">
                <a:latin typeface="IBM Plex Sans SemiBold" panose="020B0703050203000203" pitchFamily="34" charset="0"/>
              </a:rPr>
              <a:t>ввод</a:t>
            </a:r>
            <a:endParaRPr lang="ru-RU" sz="1600" dirty="0">
              <a:latin typeface="IBM Plex Sans SemiBold" panose="020B0703050203000203" pitchFamily="34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определим числовой формат и запишем формулу: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=rub/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ГПР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(choice; course; 2;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ЛОЖЬ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Нажимаем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и задача решена.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A6BA777-75D1-AFF5-0E38-F534C958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58" y="2777261"/>
            <a:ext cx="5220406" cy="2893100"/>
          </a:xfrm>
          <a:prstGeom prst="rect">
            <a:avLst/>
          </a:prstGeom>
        </p:spPr>
      </p:pic>
      <p:pic>
        <p:nvPicPr>
          <p:cNvPr id="9" name="Google Shape;1124;p108" descr="preencoded.png">
            <a:extLst>
              <a:ext uri="{FF2B5EF4-FFF2-40B4-BE49-F238E27FC236}">
                <a16:creationId xmlns:a16="http://schemas.microsoft.com/office/drawing/2014/main" xmlns="" id="{B6094F34-6D73-54CD-ED15-61BCA8047D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3818" y="4512603"/>
            <a:ext cx="1739212" cy="1857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23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720000" y="842554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3" rIns="0" bIns="0" anchor="t" anchorCtr="0">
            <a:noAutofit/>
          </a:bodyPr>
          <a:lstStyle/>
          <a:p>
            <a:r>
              <a:rPr lang="ru-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Обмен валюты</a:t>
            </a:r>
            <a:endParaRPr sz="24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6636A1DC-73DD-F5A1-67B3-BEE3E445E2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sp>
        <p:nvSpPr>
          <p:cNvPr id="8" name="Google Shape;520;p71">
            <a:extLst>
              <a:ext uri="{FF2B5EF4-FFF2-40B4-BE49-F238E27FC236}">
                <a16:creationId xmlns:a16="http://schemas.microsoft.com/office/drawing/2014/main" xmlns="" id="{681ED73E-6FC4-D6CE-AEFD-7A0727EADB7F}"/>
              </a:ext>
            </a:extLst>
          </p:cNvPr>
          <p:cNvSpPr txBox="1"/>
          <p:nvPr/>
        </p:nvSpPr>
        <p:spPr>
          <a:xfrm>
            <a:off x="719999" y="1578471"/>
            <a:ext cx="10784815" cy="201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600" dirty="0">
                <a:latin typeface="IBM Plex Sans SemiBold" panose="020B0703050203000203" pitchFamily="34" charset="0"/>
              </a:rPr>
              <a:t>Этап 3. Тестирование результатов.</a:t>
            </a: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400" dirty="0">
              <a:latin typeface="IBM Plex Sans SemiBold" panose="020B070305020300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Можно проверить значения и выбрать различные денежные единицы для перевода. Обратите внимание, что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сразу же пересчитает значения.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66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600" dirty="0">
              <a:latin typeface="IBM Plex Sans SemiBold" panose="020B070305020300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431B1E2-32DC-9052-6DB5-5A70027C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" y="2888395"/>
            <a:ext cx="4454362" cy="22478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D01BC74-B15F-49CF-2AB4-A1E26DCAD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76" y="2888394"/>
            <a:ext cx="4162425" cy="2247900"/>
          </a:xfrm>
          <a:prstGeom prst="rect">
            <a:avLst/>
          </a:prstGeom>
        </p:spPr>
      </p:pic>
      <p:pic>
        <p:nvPicPr>
          <p:cNvPr id="12" name="Google Shape;1062;p103">
            <a:extLst>
              <a:ext uri="{FF2B5EF4-FFF2-40B4-BE49-F238E27FC236}">
                <a16:creationId xmlns:a16="http://schemas.microsoft.com/office/drawing/2014/main" xmlns="" id="{319CC3D1-E38F-AD67-A242-914B7347DD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033" y="5262439"/>
            <a:ext cx="1381933" cy="10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524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 вы хотите вместо формулы скопировать само значение ячейки используйте специальную вставку.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ее применить скопируйте ячейку (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и затем выберете ячейку для вставки, в диалоговом меню выберете «Специальная вставка» и в строке «Вставить значение» можно выбрать необходимую опцию.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Специальная вставка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  <a:p>
            <a:pPr marL="0" indent="0">
              <a:buClr>
                <a:schemeClr val="dk1"/>
              </a:buClr>
              <a:buSzPts val="1100"/>
            </a:pPr>
            <a:endParaRPr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60B93F9-3D14-E59E-5733-6657FB7E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256800"/>
            <a:ext cx="5686425" cy="2743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7A2F93A-3C24-DB8A-15D5-5DDE8435A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357" y="3038390"/>
            <a:ext cx="3973343" cy="318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2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Другой вариант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выделить ячейку для вставки и нажать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и выбрать подходящую опцию.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Специальная вставка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ru-RU" sz="1200" dirty="0"/>
              <a:t>Урок 1. Основы работы с электронными таблицами</a:t>
            </a:r>
          </a:p>
          <a:p>
            <a:pPr marL="0" indent="0">
              <a:buClr>
                <a:schemeClr val="dk1"/>
              </a:buClr>
              <a:buSzPts val="1100"/>
            </a:pPr>
            <a:endParaRPr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00723BB-8919-DB04-8C11-686CE08A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55" y="2437776"/>
            <a:ext cx="6938905" cy="3174035"/>
          </a:xfrm>
          <a:prstGeom prst="rect">
            <a:avLst/>
          </a:prstGeom>
        </p:spPr>
      </p:pic>
      <p:pic>
        <p:nvPicPr>
          <p:cNvPr id="9" name="Google Shape;1071;p104" descr="preencoded.png">
            <a:extLst>
              <a:ext uri="{FF2B5EF4-FFF2-40B4-BE49-F238E27FC236}">
                <a16:creationId xmlns:a16="http://schemas.microsoft.com/office/drawing/2014/main" xmlns="" id="{4EFB3CA9-1AA4-5F64-3F6C-D0106DE808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2916" y="4502370"/>
            <a:ext cx="1604858" cy="1840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37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</a:t>
            </a:r>
            <a:r>
              <a:rPr lang="ru" dirty="0" smtClean="0">
                <a:latin typeface="IBM Plex Sans SemiBold" panose="020B0703050203000203" pitchFamily="34" charset="0"/>
              </a:rPr>
              <a:t>всё </a:t>
            </a:r>
            <a:r>
              <a:rPr lang="ru" dirty="0">
                <a:latin typeface="IBM Plex Sans SemiBold" panose="020B0703050203000203" pitchFamily="34" charset="0"/>
              </a:rPr>
              <a:t>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файл Примера 4 в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518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4</a:t>
            </a:r>
            <a:endParaRPr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094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Ситуация</a:t>
            </a: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Имеется таблица со списком студентов и баллами, которые они получили на экзамене. Также заданы пороговые значения для получения оценок. 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B4598FE-F138-8229-4DCC-393809D0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85" y="2827654"/>
            <a:ext cx="7354542" cy="3334555"/>
          </a:xfrm>
          <a:prstGeom prst="rect">
            <a:avLst/>
          </a:prstGeom>
        </p:spPr>
      </p:pic>
      <p:pic>
        <p:nvPicPr>
          <p:cNvPr id="7" name="Google Shape;1090;p105" descr="preencoded.png">
            <a:extLst>
              <a:ext uri="{FF2B5EF4-FFF2-40B4-BE49-F238E27FC236}">
                <a16:creationId xmlns:a16="http://schemas.microsoft.com/office/drawing/2014/main" xmlns="" id="{7DFF0342-0B3E-3747-F93A-4521082102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8260" y="4783078"/>
            <a:ext cx="1938526" cy="164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061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Задача</a:t>
            </a: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Выставить оценки в соответствии с баллами, набранными на экзамене и найти студента с самым высоким баллом.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Этапы решения задачи:</a:t>
            </a:r>
          </a:p>
          <a:p>
            <a:pPr marL="0" indent="0">
              <a:lnSpc>
                <a:spcPct val="115000"/>
              </a:lnSpc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u="sng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1: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 Поиск оценки по пороговым значениям и выставление их в соответствующее поле таблицы каждому студенту.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u="sng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2: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 Поиск студента с самым высоким баллом с применением функций поиска по массиву.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Google Shape;1099;p106" descr="preencoded.png">
            <a:extLst>
              <a:ext uri="{FF2B5EF4-FFF2-40B4-BE49-F238E27FC236}">
                <a16:creationId xmlns:a16="http://schemas.microsoft.com/office/drawing/2014/main" xmlns="" id="{1C5849BE-F3FC-89F8-32BB-86EFF46BA9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7080" y="4627601"/>
            <a:ext cx="2304511" cy="163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3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578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Аргументы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входные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значения, которые требуется ввести в формулу для корректной работы алгоритма и получения нужных значений в ячейке.</a:t>
            </a:r>
            <a:endParaRPr lang="en-US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Константы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неизменяемые значения. Константы могут быть разных типов: 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Численные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константы  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математические константы, неизменяемые числа.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 5</a:t>
            </a:r>
            <a:r>
              <a:rPr lang="ru-RU" i="1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i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10; 57,32.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Строковые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константы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последовательность символов (или отдельные символы), являющаяся последовательностью символов алфавита (или одиночным символом, литерой).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i="1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Пример: </a:t>
            </a:r>
            <a:r>
              <a:rPr lang="en-US" i="1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“I can do it!”; “a”; “1hh2r”.</a:t>
            </a:r>
            <a:endParaRPr lang="ru-RU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Логические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константы </a:t>
            </a:r>
            <a:r>
              <a:rPr lang="ru-RU" dirty="0" smtClean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значения, которые могут принимать и возвращать логические функции, как правило их два: ИСТИНА и ЛОЖЬ (</a:t>
            </a: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ru-RU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 и 0 и другие).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-RU" dirty="0">
                <a:solidFill>
                  <a:schemeClr val="dk1"/>
                </a:solidFill>
                <a:latin typeface="IBM Plex Sans SemiBold" panose="020B0703050203000203" pitchFamily="34" charset="0"/>
                <a:sym typeface="IBM Plex Sans SemiBold"/>
              </a:rPr>
              <a:t>Аргументы формул: </a:t>
            </a:r>
            <a:r>
              <a:rPr lang="ru-RU" dirty="0" smtClean="0">
                <a:solidFill>
                  <a:schemeClr val="dk1"/>
                </a:solidFill>
                <a:latin typeface="IBM Plex Sans SemiBold" panose="020B0703050203000203" pitchFamily="34" charset="0"/>
                <a:sym typeface="IBM Plex Sans SemiBold"/>
              </a:rPr>
              <a:t>константы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30091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04513"/>
            <a:ext cx="10752000" cy="43954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студенту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Присвоим 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89DAD2D-968C-62DC-1453-B86FD748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55" y="3117638"/>
            <a:ext cx="6468233" cy="30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53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14011"/>
            <a:ext cx="10752000" cy="43859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студенту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назовем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присвоим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5595529-4F48-8CF0-A231-E4067701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85" y="3023581"/>
            <a:ext cx="4925191" cy="25126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13D77CB-A356-9EC5-AD2B-C56D81FD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19" y="3023581"/>
            <a:ext cx="4951372" cy="32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8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509623"/>
            <a:ext cx="10752000" cy="44903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студенту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Введем в ячейку </a:t>
            </a:r>
            <a:r>
              <a:rPr 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3 формулу для вертикального поиска.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функции ВПР первым аргументом укажем относительную ссылку на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Это необходимо, чтобы затем при копировании в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менялись значения строк в ссылках.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Вторым аргументом укажем именованный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где хранятся значения пороговых баллов для выставления оценки и сама оценка.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Третий аргумент указывает на столбец, из которого будет возвращаться значение. Укажем его равным 2. Тогда, если значению из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будет приведено в соответствие значение из первой строки первого столбца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функция вернет значение из первой строки второго столбца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того, чтобы сопоставление происходило по интервалу, четвертый аргумент укажем ИСТИНА. </a:t>
            </a: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Вы можете не указывать его и убедиться, что значения окажутся идентичными.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 есть если значение из С3 превысит 60, но не превысит 70, то оно будет считаться соответствующим аргументу 60 из первого столбца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Для интервального поиска поэтому требуется расположение элементов в первом столбце по возрастанию.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917039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студенту.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Полученная формула 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=ВПР(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3;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2; ИСТИНА )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96FC2F5-88D7-08D5-E6DE-556C3C37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42" y="3301885"/>
            <a:ext cx="6152515" cy="26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7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D71F5B7-BC56-945E-579F-989874A8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816" y="3079857"/>
            <a:ext cx="3751916" cy="2818143"/>
          </a:xfrm>
          <a:prstGeom prst="rect">
            <a:avLst/>
          </a:prstGeom>
        </p:spPr>
      </p:pic>
      <p:pic>
        <p:nvPicPr>
          <p:cNvPr id="9" name="Google Shape;1100;p106" descr="preencoded.png">
            <a:extLst>
              <a:ext uri="{FF2B5EF4-FFF2-40B4-BE49-F238E27FC236}">
                <a16:creationId xmlns:a16="http://schemas.microsoft.com/office/drawing/2014/main" xmlns="" id="{3FDB29CE-ADC9-00E6-0A52-814880AD71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71" y="4951268"/>
            <a:ext cx="1848918" cy="125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ED0C18-3F8F-25D8-60FF-3F5021320B86}"/>
              </a:ext>
            </a:extLst>
          </p:cNvPr>
          <p:cNvSpPr txBox="1"/>
          <p:nvPr/>
        </p:nvSpPr>
        <p:spPr>
          <a:xfrm>
            <a:off x="633425" y="2638001"/>
            <a:ext cx="4699738" cy="176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Тогда функция будет возвращать оценку только при условии, что балл за экзамен превысил порог получения этой оценки.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94;p54">
            <a:extLst>
              <a:ext uri="{FF2B5EF4-FFF2-40B4-BE49-F238E27FC236}">
                <a16:creationId xmlns:a16="http://schemas.microsoft.com/office/drawing/2014/main" xmlns="" id="{8A17F5C2-8933-33F0-6B63-F1E8D3934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студенту.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847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1. Поиск оценки по пороговым значениям и выставление их в соответствующее поле таблицы каждому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студенту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B5E7D8-4B8F-34A4-501E-F170A754DE0F}"/>
              </a:ext>
            </a:extLst>
          </p:cNvPr>
          <p:cNvSpPr txBox="1"/>
          <p:nvPr/>
        </p:nvSpPr>
        <p:spPr>
          <a:xfrm>
            <a:off x="633425" y="2638001"/>
            <a:ext cx="4699738" cy="220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Тогда функция будет возвращать оценку только при условии, что балл за экзамен превысил порог получения этой оценки.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Скопируем формулу в весь диапазон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FC9C86C-4E27-7BA1-CBCC-0EA46292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37" y="2377798"/>
            <a:ext cx="4562475" cy="3381375"/>
          </a:xfrm>
          <a:prstGeom prst="rect">
            <a:avLst/>
          </a:prstGeom>
        </p:spPr>
      </p:pic>
      <p:pic>
        <p:nvPicPr>
          <p:cNvPr id="11" name="Google Shape;1100;p106" descr="preencoded.png">
            <a:extLst>
              <a:ext uri="{FF2B5EF4-FFF2-40B4-BE49-F238E27FC236}">
                <a16:creationId xmlns:a16="http://schemas.microsoft.com/office/drawing/2014/main" xmlns="" id="{6347654F-C839-27F6-E52F-726D9846D7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71" y="4951268"/>
            <a:ext cx="1848918" cy="1255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922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Поиск студента с самым высоким баллом с применением функций поиска по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массиву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найти имя студента с самым высоким баллом, нам потребуется функция ПОИСКПОЗ.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 функция возвращает первое вхождение заданной строки или числа в пределах указанного массива. Полученное значение будет именно номером строки (или столбца) в массиве, а не в самой таблице листа.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Ее синтаксис: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=ПОИСКПОЗ(&lt;искомое значение&gt;; &lt;массив&gt;; [&lt;тип сопоставления&gt;])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Массив должен быть или строкой, или столбцом, в котором производится поиск.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Google Shape;1101;p106" descr="preencoded.png">
            <a:extLst>
              <a:ext uri="{FF2B5EF4-FFF2-40B4-BE49-F238E27FC236}">
                <a16:creationId xmlns:a16="http://schemas.microsoft.com/office/drawing/2014/main" xmlns="" id="{02D1B86D-0E3B-BA75-EE70-EDE40DA778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6196" y="4572000"/>
            <a:ext cx="2655804" cy="1544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32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Поиск студента с самым высоким баллом с применением функций поиска по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массиву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=ПОИСКПОЗ(&lt;искомое значение&gt;; &lt;массив&gt;; [&lt;тип сопоставления&gt;])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Третий аргумент может быть равен -1, 1 и 0.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тип сопоставления равен -1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функция применима к диапазону, отсортированному по убыванию. Тогда функция вернет последнее значение, которое больше или равно искомому.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тип сопоставления равен 1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массив должен быть отсортирован по возрастанию и функция вернет последнее значение, которое меньше или равно искомому.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тип сопоставления равен 0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будет производиться поиск точного соответствия искомому значению. В случае отсутствия такового, будет выводиться сообщение об ошибке #Н/Д.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использовать функцию без третьего аргумента, то оно по умолчанию будет равно 1.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Google Shape;1156;p110" descr="preencoded.png">
            <a:extLst>
              <a:ext uri="{FF2B5EF4-FFF2-40B4-BE49-F238E27FC236}">
                <a16:creationId xmlns:a16="http://schemas.microsoft.com/office/drawing/2014/main" xmlns="" id="{F92E46FF-8DCE-EC47-8883-6EF96DD0A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584" y="2783041"/>
            <a:ext cx="598843" cy="645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7242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440611"/>
            <a:ext cx="10752000" cy="45593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Поиск студента с самым высоким баллом с применением функций поиска по р.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найти максимальный балл, сформируем формулу: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Найдём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максимальный балл в 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 помощью функции МАКС. Для этого просто укажем в аргументе этот диапазон МАКС(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Найдём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номер строки в столбце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 помощью функции ПОИСКПОЗ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этот номер будет соответствовать номеру студента в 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Для этого укажем в качестве первого аргумента в функции ПОИСКПОЗ значение максимального балла из функции МАКС(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во втором аргументе столбец для поиска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И третий аргумент укажем равным 0, чтобы найти точное соответствие. Функция вернет номер строки, в которой найдено значение, равное первому аргументу.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ПОИСКПОЗ(МАКС(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;0);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2;ЛОЖЬ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endParaRPr lang="ru-RU" sz="1400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помощью функции ВПР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найдём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имя студента из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набравшего максимальный балл. Для этого в качестве первого аргумента передаем номер строки с максимальным баллом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этот номер функция будет искать в первом столбце, где указаны номера студентов. Вторым аргументом передаем название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Далее третьим аргументом укажем столбец 2, где указаны имена студентов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 этого столбца будет возвращаться значение. И последний аргумент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интервальный поиск - нужно указать ЛОЖЬ, так как нам необходимо точное соответствие номера студента. 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ВПР(ПОИСКПОЗ(МАКС(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;0);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2;ЛОЖЬ)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6344443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Поиск студента с самым высоким баллом с применением функций поиска по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массиву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Запишем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формулу: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=ВПР(ПОИСКПОЗ(МАКС(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;0);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2;ЛОЖЬ) 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5AFF2D6-8B06-DD66-94E3-D450E1BE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275" y="3266957"/>
            <a:ext cx="6931198" cy="29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2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использовать в формуле значение, которое хранится в ячейке, нужно обратиться к ячейке с помощью </a:t>
            </a: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ссылки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Ссылка на ячейку </a:t>
            </a:r>
            <a:r>
              <a:rPr lang="ru-RU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указатель, который позволяет получить значение, хранящееся в ячейке или совершить переход к ней.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Ссылка может быть как на отдельную ячейку, так и на диапазон.</a:t>
            </a:r>
            <a:endParaRPr lang="ru-RU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-RU" dirty="0">
                <a:solidFill>
                  <a:schemeClr val="dk1"/>
                </a:solidFill>
                <a:latin typeface="IBM Plex Sans SemiBold" panose="020B0703050203000203" pitchFamily="34" charset="0"/>
                <a:sym typeface="IBM Plex Sans SemiBold"/>
              </a:rPr>
              <a:t>Аргументы формул: </a:t>
            </a:r>
            <a:r>
              <a:rPr lang="ru-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ссылки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 smtClean="0"/>
              <a:t>Урок 2. Применение формул в MS Excel. Функции</a:t>
            </a:r>
            <a:endParaRPr lang="ru-RU" sz="1200" dirty="0"/>
          </a:p>
        </p:txBody>
      </p:sp>
      <p:pic>
        <p:nvPicPr>
          <p:cNvPr id="5" name="Google Shape;1100;p106" descr="preencoded.png">
            <a:extLst>
              <a:ext uri="{FF2B5EF4-FFF2-40B4-BE49-F238E27FC236}">
                <a16:creationId xmlns:a16="http://schemas.microsoft.com/office/drawing/2014/main" xmlns="" id="{5917B2F4-EFC5-C69D-F04B-17DBC87ACA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0868" y="4615132"/>
            <a:ext cx="2587924" cy="172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129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Этап 2. Поиск студента с самым высоким баллом с применением функций поиска по </a:t>
            </a:r>
            <a:r>
              <a:rPr lang="ru-RU" sz="1800" b="1" dirty="0" smtClean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массиву</a:t>
            </a: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Запишем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формулу: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=ВПР(ПОИСКПОЗ(МАКС(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;0);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2;ЛОЖЬ) 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4. Оценки студентов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1D9151-8FF0-132F-DBB2-B09F72AD3716}"/>
              </a:ext>
            </a:extLst>
          </p:cNvPr>
          <p:cNvSpPr txBox="1"/>
          <p:nvPr/>
        </p:nvSpPr>
        <p:spPr>
          <a:xfrm>
            <a:off x="720000" y="3764402"/>
            <a:ext cx="4404091" cy="169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МАКС вернет максимальный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балл.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ПОИСКПОЗ найдет номер строки в массиве с максимальным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баллом.</a:t>
            </a:r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вертикального поиска вернет из массива имя студента по индексу строки.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B506966-05D5-04EC-C9F8-AD74BD94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34" y="2927310"/>
            <a:ext cx="5182870" cy="34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8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Пробуйте </a:t>
            </a:r>
            <a:r>
              <a:rPr lang="ru" dirty="0" smtClean="0">
                <a:latin typeface="IBM Plex Sans SemiBold" panose="020B0703050203000203" pitchFamily="34" charset="0"/>
              </a:rPr>
              <a:t>всё </a:t>
            </a:r>
            <a:r>
              <a:rPr lang="ru" dirty="0">
                <a:latin typeface="IBM Plex Sans SemiBold" panose="020B0703050203000203" pitchFamily="34" charset="0"/>
              </a:rPr>
              <a:t>на практике!</a:t>
            </a:r>
            <a:br>
              <a:rPr lang="ru" dirty="0">
                <a:latin typeface="IBM Plex Sans SemiBold" panose="020B0703050203000203" pitchFamily="34" charset="0"/>
              </a:rPr>
            </a:br>
            <a:r>
              <a:rPr lang="ru" dirty="0">
                <a:latin typeface="IBM Plex Sans SemiBold" panose="020B0703050203000203" pitchFamily="34" charset="0"/>
              </a:rPr>
              <a:t>Откройте </a:t>
            </a:r>
            <a:r>
              <a:rPr lang="ru-RU" dirty="0">
                <a:latin typeface="IBM Plex Sans SemiBold" panose="020B0703050203000203" pitchFamily="34" charset="0"/>
              </a:rPr>
              <a:t>файл Примера 5 в </a:t>
            </a:r>
            <a:r>
              <a:rPr lang="en-US" dirty="0">
                <a:latin typeface="IBM Plex Sans SemiBold" panose="020B0703050203000203" pitchFamily="34" charset="0"/>
              </a:rPr>
              <a:t>MS Excel </a:t>
            </a:r>
            <a:br>
              <a:rPr lang="en-US" dirty="0">
                <a:latin typeface="IBM Plex Sans SemiBold" panose="020B0703050203000203" pitchFamily="34" charset="0"/>
              </a:rPr>
            </a:br>
            <a:r>
              <a:rPr lang="ru-RU" dirty="0">
                <a:latin typeface="IBM Plex Sans SemiBold" panose="020B0703050203000203" pitchFamily="34" charset="0"/>
              </a:rPr>
              <a:t>прямо сейчас!</a:t>
            </a:r>
            <a:endParaRPr dirty="0">
              <a:latin typeface="IBM Plex Sans SemiBold" panose="020B0703050203000203" pitchFamily="34" charset="0"/>
            </a:endParaRPr>
          </a:p>
        </p:txBody>
      </p:sp>
      <p:pic>
        <p:nvPicPr>
          <p:cNvPr id="5" name="Google Shape;1076;p104" descr="preencoded.png">
            <a:extLst>
              <a:ext uri="{FF2B5EF4-FFF2-40B4-BE49-F238E27FC236}">
                <a16:creationId xmlns:a16="http://schemas.microsoft.com/office/drawing/2014/main" xmlns="" id="{9261FE06-5E70-2C78-3337-D9F15AA48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94" y="5219673"/>
            <a:ext cx="2073653" cy="163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8872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r>
              <a:rPr lang="ru" dirty="0">
                <a:latin typeface="IBM Plex Sans SemiBold" panose="020B0703050203000203" pitchFamily="34" charset="0"/>
              </a:rPr>
              <a:t>Пример 5</a:t>
            </a:r>
            <a:endParaRPr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06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Ситуация</a:t>
            </a:r>
          </a:p>
          <a:p>
            <a:pPr marL="0" indent="0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Группа туристов собирается в поездку по заданному маршруту. Одному из них захотелось узнать, какое суммарное расстояние ему предстоит преодолеть. У него есть схема городов, где изображены города и дороги между ними, возле каждой дороги отмечена ее протяженность в километрах.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B6ECD19-9A57-0876-821F-DB70C5E9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4" y="2913094"/>
            <a:ext cx="6152515" cy="3430270"/>
          </a:xfrm>
          <a:prstGeom prst="rect">
            <a:avLst/>
          </a:prstGeom>
        </p:spPr>
      </p:pic>
      <p:pic>
        <p:nvPicPr>
          <p:cNvPr id="8" name="Google Shape;971;p97">
            <a:extLst>
              <a:ext uri="{FF2B5EF4-FFF2-40B4-BE49-F238E27FC236}">
                <a16:creationId xmlns:a16="http://schemas.microsoft.com/office/drawing/2014/main" xmlns="" id="{FD47019E-E57B-41AA-6E7F-82AE17AEC6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67" y="4023174"/>
            <a:ext cx="1143445" cy="2309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076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Задача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Существует план поездки между городами в виде списка номеров населенных пунктов по порядку посещения. Рассчитать суммарное расстояние, которое потребуется преодолеть в данном пути.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Для решения задачи можно использовать готовую таблицу к Примеру 5 в материалах к лекции.</a:t>
            </a: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3C3BC31-1F08-B3E1-B5AF-91010D86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983084"/>
            <a:ext cx="6523853" cy="162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086CDD1-48A5-44AB-232B-84ECB004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76" y="3983083"/>
            <a:ext cx="3390900" cy="1628775"/>
          </a:xfrm>
          <a:prstGeom prst="rect">
            <a:avLst/>
          </a:prstGeom>
        </p:spPr>
      </p:pic>
      <p:sp>
        <p:nvSpPr>
          <p:cNvPr id="10" name="Google Shape;395;p54">
            <a:extLst>
              <a:ext uri="{FF2B5EF4-FFF2-40B4-BE49-F238E27FC236}">
                <a16:creationId xmlns:a16="http://schemas.microsoft.com/office/drawing/2014/main" xmlns="" id="{C32FB499-E758-4290-3EAC-73B4ED2CBA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6951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Присвоим диапазону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имя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97A6324-B33C-52CC-58FA-023D378D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60" y="2543295"/>
            <a:ext cx="6964449" cy="3797418"/>
          </a:xfrm>
          <a:prstGeom prst="rect">
            <a:avLst/>
          </a:prstGeom>
        </p:spPr>
      </p:pic>
      <p:sp>
        <p:nvSpPr>
          <p:cNvPr id="10" name="Google Shape;395;p54">
            <a:extLst>
              <a:ext uri="{FF2B5EF4-FFF2-40B4-BE49-F238E27FC236}">
                <a16:creationId xmlns:a16="http://schemas.microsoft.com/office/drawing/2014/main" xmlns="" id="{91F7CCC1-7D97-BF34-4806-349044AAB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138128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решения задачи будем ориентироваться в этом массиве с помощью функции ИНДЕКС. Эта функция возвращает значение из выбранного массива данных по номеру строки и столбца.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Ее синтаксис: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=ИНДЕКС(&lt;массив&gt;; &lt;номер строки в массиве&gt;; &lt;номер столбца в массиве&gt;)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400" i="1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9" name="Google Shape;977;p97">
            <a:extLst>
              <a:ext uri="{FF2B5EF4-FFF2-40B4-BE49-F238E27FC236}">
                <a16:creationId xmlns:a16="http://schemas.microsoft.com/office/drawing/2014/main" xmlns="" id="{3AFECA0D-EF94-31F5-3D2C-B01879BE6C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723" y="4421825"/>
            <a:ext cx="2372259" cy="18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95;p54">
            <a:extLst>
              <a:ext uri="{FF2B5EF4-FFF2-40B4-BE49-F238E27FC236}">
                <a16:creationId xmlns:a16="http://schemas.microsoft.com/office/drawing/2014/main" xmlns="" id="{E073C159-7A0D-CB76-D10B-DF7488EE2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258373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диапазоне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указан порядок посещения населенных пунктов. </a:t>
            </a: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ожно изменить его по желанию так, чтобы, он соответствовал схеме дорог, и между двумя любыми посещаемыми подряд городами существовала дорога.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FDF73E5-B8B8-7E12-F80A-6361D176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54" y="4334229"/>
            <a:ext cx="3835398" cy="1842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E4B654-8B96-7451-7993-F0451796ACE6}"/>
              </a:ext>
            </a:extLst>
          </p:cNvPr>
          <p:cNvSpPr txBox="1"/>
          <p:nvPr/>
        </p:nvSpPr>
        <p:spPr>
          <a:xfrm>
            <a:off x="581977" y="3475900"/>
            <a:ext cx="6093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Поместим в ячейку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значение 0, так как это отправной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пункт</a:t>
            </a:r>
            <a:r>
              <a:rPr lang="ru-RU" sz="1400" dirty="0" smtClean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400" dirty="0">
              <a:solidFill>
                <a:srgbClr val="00000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ячейке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поместим формулу: прибавим к значению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значение из таблицы, которое стоит на пересечении строки с номером предыдущего населенного пункта (из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и столбца с номером текущего (из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4).</a:t>
            </a:r>
            <a:endParaRPr lang="ru-RU" sz="1400" dirty="0"/>
          </a:p>
        </p:txBody>
      </p:sp>
      <p:sp>
        <p:nvSpPr>
          <p:cNvPr id="10" name="Google Shape;395;p54">
            <a:extLst>
              <a:ext uri="{FF2B5EF4-FFF2-40B4-BE49-F238E27FC236}">
                <a16:creationId xmlns:a16="http://schemas.microsoft.com/office/drawing/2014/main" xmlns="" id="{B5556FAE-BD9E-683B-3D66-F152CB346E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2096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 marL="0" indent="0">
              <a:lnSpc>
                <a:spcPct val="115000"/>
              </a:lnSpc>
            </a:pPr>
            <a:endParaRPr lang="ru-RU" sz="1800" b="1" dirty="0">
              <a:solidFill>
                <a:srgbClr val="000000"/>
              </a:solidFill>
              <a:latin typeface="IBM Plex Sans" panose="020B050305020300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Сформируем формулу для расчета накопленного расстояния: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из массива с расстояниями получать значения расстояний между городами, номера которых хранятся в ячейках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4, выберем элементы из массива с индексами, равными номерам этих городов. Для этого в функции ИНДЕКС первым аргументом укажем название самого массива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Вторым аргументом передается номер строки в этом массиве, укажем в качестве него номер города отправления 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Третий аргумент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номер столбца в массиве 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номер города прибытия из ячейки 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Функция вернет элемент на пересечении выбранной строки и столбца, а именно: расстояние между этими городами. </a:t>
            </a:r>
          </a:p>
          <a:p>
            <a:pPr marL="0" lvl="0" indent="0">
              <a:lnSpc>
                <a:spcPct val="115000"/>
              </a:lnSpc>
              <a:spcBef>
                <a:spcPts val="500"/>
              </a:spcBef>
            </a:pPr>
            <a:r>
              <a:rPr lang="ru-RU" sz="1400" i="1" dirty="0">
                <a:solidFill>
                  <a:srgbClr val="000000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ИНДЕКС(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3; 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arenR"/>
            </a:pPr>
            <a:endParaRPr lang="ru-RU" sz="1400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Прибавим полученной расстояние к уже накопленной сумме дистанций, то есть к предыдущей ячейке (</a:t>
            </a:r>
            <a:r>
              <a:rPr lang="en-US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3). 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K3+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(distance; J3; J4)</a:t>
            </a:r>
            <a:endParaRPr lang="ru-RU" sz="1400" i="1" dirty="0">
              <a:solidFill>
                <a:srgbClr val="7030A0"/>
              </a:solidFill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sp>
        <p:nvSpPr>
          <p:cNvPr id="9" name="Google Shape;395;p54">
            <a:extLst>
              <a:ext uri="{FF2B5EF4-FFF2-40B4-BE49-F238E27FC236}">
                <a16:creationId xmlns:a16="http://schemas.microsoft.com/office/drawing/2014/main" xmlns="" id="{0C6C0F27-B619-E976-1F28-9894F5048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67908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ru-RU" sz="1800" b="1" dirty="0">
                <a:solidFill>
                  <a:srgbClr val="000000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Решение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Формула будет выглядеть так:</a:t>
            </a:r>
            <a:endParaRPr lang="ru-RU" sz="14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=K3+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ИНДЕКС</a:t>
            </a:r>
            <a:r>
              <a:rPr lang="en-US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(distance; J3; J4)</a:t>
            </a:r>
            <a:r>
              <a:rPr lang="ru-RU" sz="1400" i="1" dirty="0">
                <a:solidFill>
                  <a:srgbClr val="7030A0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ru-RU" sz="1800" dirty="0">
              <a:effectLst/>
              <a:latin typeface="IBM Plex Sans" panose="020B050305020300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76;p48">
            <a:extLst>
              <a:ext uri="{FF2B5EF4-FFF2-40B4-BE49-F238E27FC236}">
                <a16:creationId xmlns:a16="http://schemas.microsoft.com/office/drawing/2014/main" xmlns="" id="{9E24B3C3-876D-FCFD-5032-D13B0E774F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725" y="203200"/>
            <a:ext cx="7943850" cy="479425"/>
          </a:xfrm>
          <a:prstGeom prst="rect">
            <a:avLst/>
          </a:prstGeom>
        </p:spPr>
        <p:txBody>
          <a:bodyPr spcFirstLastPara="1" vert="horz" wrap="square" lIns="0" tIns="48000" rIns="0" bIns="48000" rtlCol="0" anchor="ctr" anchorCtr="0">
            <a:noAutofit/>
          </a:bodyPr>
          <a:lstStyle/>
          <a:p>
            <a:pPr marL="0" indent="0"/>
            <a:r>
              <a:rPr lang="ru-RU" sz="1200" dirty="0"/>
              <a:t>Урок 2. Применение формул в MS Excel. </a:t>
            </a:r>
            <a:r>
              <a:rPr lang="ru-RU" sz="1200" dirty="0" smtClean="0"/>
              <a:t>Функции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0748848-6E0F-A1FC-A486-7E508E2A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8" y="3429000"/>
            <a:ext cx="10894284" cy="2273531"/>
          </a:xfrm>
          <a:prstGeom prst="rect">
            <a:avLst/>
          </a:prstGeom>
        </p:spPr>
      </p:pic>
      <p:sp>
        <p:nvSpPr>
          <p:cNvPr id="8" name="Google Shape;395;p54">
            <a:extLst>
              <a:ext uri="{FF2B5EF4-FFF2-40B4-BE49-F238E27FC236}">
                <a16:creationId xmlns:a16="http://schemas.microsoft.com/office/drawing/2014/main" xmlns="" id="{A9095AA3-02E6-46E4-DC65-2F7544083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76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233" rIns="0" bIns="0" rtlCol="0" anchor="t" anchorCtr="0">
            <a:spAutoFit/>
          </a:bodyPr>
          <a:lstStyle/>
          <a:p>
            <a:pPr>
              <a:lnSpc>
                <a:spcPct val="100000"/>
              </a:lnSpc>
              <a:buSzPts val="600"/>
            </a:pP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Пример 5. </a:t>
            </a:r>
            <a:r>
              <a:rPr lang="ru" dirty="0" smtClean="0">
                <a:solidFill>
                  <a:schemeClr val="dk1"/>
                </a:solidFill>
                <a:latin typeface="IBM Plex Sans SemiBold" panose="020B0703050203000203" pitchFamily="34" charset="0"/>
              </a:rPr>
              <a:t>Расчёт </a:t>
            </a:r>
            <a:r>
              <a:rPr lang="ru" dirty="0">
                <a:solidFill>
                  <a:schemeClr val="dk1"/>
                </a:solidFill>
                <a:latin typeface="IBM Plex Sans SemiBold" panose="020B0703050203000203" pitchFamily="34" charset="0"/>
              </a:rPr>
              <a:t>суммарного расстояния в поездке</a:t>
            </a:r>
            <a:endParaRPr dirty="0">
              <a:solidFill>
                <a:schemeClr val="dk1"/>
              </a:solidFill>
              <a:latin typeface="IBM Plex Sans SemiBold" panose="020B0703050203000203" pitchFamily="34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8982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</TotalTime>
  <Words>7617</Words>
  <Application>Microsoft Office PowerPoint</Application>
  <PresentationFormat>Произвольный</PresentationFormat>
  <Paragraphs>938</Paragraphs>
  <Slides>124</Slides>
  <Notes>124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124</vt:i4>
      </vt:variant>
    </vt:vector>
  </HeadingPairs>
  <TitlesOfParts>
    <vt:vector size="125" baseType="lpstr">
      <vt:lpstr>Тема Office</vt:lpstr>
      <vt:lpstr>Урок 2. Применение формул в MS Excel. Функции.</vt:lpstr>
      <vt:lpstr>План курса «Электронные таблицы в аналитике»</vt:lpstr>
      <vt:lpstr>На прошлом занятии:</vt:lpstr>
      <vt:lpstr>Сегодня на уроке</vt:lpstr>
      <vt:lpstr>Адресация ячеек и ссылки</vt:lpstr>
      <vt:lpstr>Адрес ячейки</vt:lpstr>
      <vt:lpstr>Формулы — что это?</vt:lpstr>
      <vt:lpstr>Аргументы формул: константы</vt:lpstr>
      <vt:lpstr>Аргументы формул: ссылки</vt:lpstr>
      <vt:lpstr>Виды ссылок</vt:lpstr>
      <vt:lpstr>Презентация PowerPoint</vt:lpstr>
      <vt:lpstr>Презентация PowerPoint</vt:lpstr>
      <vt:lpstr>Презентация PowerPoint</vt:lpstr>
      <vt:lpstr>Для каких случаев могут понадобиться разные типы ссылок?</vt:lpstr>
      <vt:lpstr>Пример 1</vt:lpstr>
      <vt:lpstr>Презентация PowerPoint</vt:lpstr>
      <vt:lpstr>Пробуйте всё на практике! Откройте MS Excel  прямо сейчас!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Операции и функции в формулах.</vt:lpstr>
      <vt:lpstr>Операции</vt:lpstr>
      <vt:lpstr>Операции</vt:lpstr>
      <vt:lpstr>Функции</vt:lpstr>
      <vt:lpstr>Функции</vt:lpstr>
      <vt:lpstr>Функции</vt:lpstr>
      <vt:lpstr>Функции</vt:lpstr>
      <vt:lpstr>Применение встроенных функций  в MS Excel для вычислений   </vt:lpstr>
      <vt:lpstr>Категории функций.</vt:lpstr>
      <vt:lpstr>Встроенные функции</vt:lpstr>
      <vt:lpstr>Пробуйте все на практике! Откройте MS Excel  прямо сейчас!</vt:lpstr>
      <vt:lpstr>Пример 2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Пример 2. Расчёт суточной калорийности</vt:lpstr>
      <vt:lpstr>Функции для работы с массивами данных</vt:lpstr>
      <vt:lpstr>Функции</vt:lpstr>
      <vt:lpstr>Пробуйте всё на практике! Откройте MS Excel  прямо сейчас!</vt:lpstr>
      <vt:lpstr>Пример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Специальная вставка</vt:lpstr>
      <vt:lpstr>Специальная вставка</vt:lpstr>
      <vt:lpstr>Пробуйте всё на практике! Откройте файл Примера 4 в MS Excel  прямо сейчас!</vt:lpstr>
      <vt:lpstr>Пример 4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Пример 4. Оценки студентов</vt:lpstr>
      <vt:lpstr>Пробуйте всё на практике! Откройте файл Примера 5 в MS Excel  прямо сейчас!</vt:lpstr>
      <vt:lpstr>Пример 5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Пример 5. Расчёт суммарного расстояния в поездке</vt:lpstr>
      <vt:lpstr>Гиперссылки и трёхмерные формулы</vt:lpstr>
      <vt:lpstr>Презентация PowerPoint</vt:lpstr>
      <vt:lpstr>Пробуйте всё на практике! Откройте MS Excel  прямо сейчас!</vt:lpstr>
      <vt:lpstr>Пример 6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Пример 6. Выручка кофейни за год</vt:lpstr>
      <vt:lpstr>Презентация PowerPoint</vt:lpstr>
      <vt:lpstr>Выводы</vt:lpstr>
      <vt:lpstr>Использование формул в таблицах</vt:lpstr>
      <vt:lpstr>Презентация PowerPoint</vt:lpstr>
      <vt:lpstr>Спасибо за внимание!    irenezernova@gmail.com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Урок 1. Основы работы с электронными таблицами</dc:title>
  <dc:creator>Ilya Zernov</dc:creator>
  <cp:lastModifiedBy>Пользователь Windows</cp:lastModifiedBy>
  <cp:revision>36</cp:revision>
  <dcterms:created xsi:type="dcterms:W3CDTF">2022-05-06T15:47:48Z</dcterms:created>
  <dcterms:modified xsi:type="dcterms:W3CDTF">2022-06-09T14:20:56Z</dcterms:modified>
</cp:coreProperties>
</file>